
<file path=[Content_Types].xml><?xml version="1.0" encoding="utf-8"?>
<Types xmlns="http://schemas.openxmlformats.org/package/2006/content-types">
  <Default Extension="png" ContentType="image/png"/>
  <Default Extension="pdf" ContentType="application/pdf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2"/>
  </p:notesMasterIdLst>
  <p:handoutMasterIdLst>
    <p:handoutMasterId r:id="rId43"/>
  </p:handoutMasterIdLst>
  <p:sldIdLst>
    <p:sldId id="308" r:id="rId2"/>
    <p:sldId id="301" r:id="rId3"/>
    <p:sldId id="300" r:id="rId4"/>
    <p:sldId id="303" r:id="rId5"/>
    <p:sldId id="306" r:id="rId6"/>
    <p:sldId id="294" r:id="rId7"/>
    <p:sldId id="264" r:id="rId8"/>
    <p:sldId id="265" r:id="rId9"/>
    <p:sldId id="266" r:id="rId10"/>
    <p:sldId id="295" r:id="rId11"/>
    <p:sldId id="267" r:id="rId12"/>
    <p:sldId id="269" r:id="rId13"/>
    <p:sldId id="271" r:id="rId14"/>
    <p:sldId id="272" r:id="rId15"/>
    <p:sldId id="273" r:id="rId16"/>
    <p:sldId id="296" r:id="rId17"/>
    <p:sldId id="275" r:id="rId18"/>
    <p:sldId id="274" r:id="rId19"/>
    <p:sldId id="276" r:id="rId20"/>
    <p:sldId id="278" r:id="rId21"/>
    <p:sldId id="297" r:id="rId22"/>
    <p:sldId id="279" r:id="rId23"/>
    <p:sldId id="280" r:id="rId24"/>
    <p:sldId id="277" r:id="rId25"/>
    <p:sldId id="281" r:id="rId26"/>
    <p:sldId id="282" r:id="rId27"/>
    <p:sldId id="298" r:id="rId28"/>
    <p:sldId id="283" r:id="rId29"/>
    <p:sldId id="302" r:id="rId30"/>
    <p:sldId id="291" r:id="rId31"/>
    <p:sldId id="312" r:id="rId32"/>
    <p:sldId id="318" r:id="rId33"/>
    <p:sldId id="311" r:id="rId34"/>
    <p:sldId id="310" r:id="rId35"/>
    <p:sldId id="309" r:id="rId36"/>
    <p:sldId id="313" r:id="rId37"/>
    <p:sldId id="315" r:id="rId38"/>
    <p:sldId id="316" r:id="rId39"/>
    <p:sldId id="317" r:id="rId40"/>
    <p:sldId id="314" r:id="rId4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200">
          <p15:clr>
            <a:srgbClr val="A4A3A4"/>
          </p15:clr>
        </p15:guide>
        <p15:guide id="2" pos="67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3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84" autoAdjust="0"/>
    <p:restoredTop sz="94674" autoAdjust="0"/>
  </p:normalViewPr>
  <p:slideViewPr>
    <p:cSldViewPr snapToObjects="1">
      <p:cViewPr varScale="1">
        <p:scale>
          <a:sx n="124" d="100"/>
          <a:sy n="124" d="100"/>
        </p:scale>
        <p:origin x="1864" y="168"/>
      </p:cViewPr>
      <p:guideLst>
        <p:guide orient="horz" pos="1200"/>
        <p:guide pos="672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2B17FC-7499-DD4E-9551-922D86873281}" type="datetimeFigureOut">
              <a:rPr lang="en-US" smtClean="0"/>
              <a:t>4/11/19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D0DA09-DF74-F343-ACA8-8DAA0F933BAF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E7B30C-C8A0-4490-A32B-1EC05F99D26F}" type="datetimeFigureOut">
              <a:rPr lang="en-US" smtClean="0"/>
              <a:t>4/11/19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291AAA-1994-4EC0-924A-4380A0A8E5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7134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291AAA-1994-4EC0-924A-4380A0A8E5D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7573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291AAA-1994-4EC0-924A-4380A0A8E5D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2256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291AAA-1994-4EC0-924A-4380A0A8E5D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2173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291AAA-1994-4EC0-924A-4380A0A8E5D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8648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3C9F5-DC32-1847-B419-9EDD7F098AEC}" type="datetimeFigureOut">
              <a:rPr lang="en-US" smtClean="0"/>
              <a:pPr/>
              <a:t>4/11/19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E6438-34F9-4B41-86B1-3F8CC7AD523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3C9F5-DC32-1847-B419-9EDD7F098AEC}" type="datetimeFigureOut">
              <a:rPr lang="en-US" smtClean="0"/>
              <a:pPr/>
              <a:t>4/11/19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E6438-34F9-4B41-86B1-3F8CC7AD523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3C9F5-DC32-1847-B419-9EDD7F098AEC}" type="datetimeFigureOut">
              <a:rPr lang="en-US" smtClean="0"/>
              <a:pPr/>
              <a:t>4/11/19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E6438-34F9-4B41-86B1-3F8CC7AD523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3C9F5-DC32-1847-B419-9EDD7F098AEC}" type="datetimeFigureOut">
              <a:rPr lang="en-US" smtClean="0"/>
              <a:pPr/>
              <a:t>4/11/19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E6438-34F9-4B41-86B1-3F8CC7AD523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3C9F5-DC32-1847-B419-9EDD7F098AEC}" type="datetimeFigureOut">
              <a:rPr lang="en-US" smtClean="0"/>
              <a:pPr/>
              <a:t>4/11/19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E6438-34F9-4B41-86B1-3F8CC7AD523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3C9F5-DC32-1847-B419-9EDD7F098AEC}" type="datetimeFigureOut">
              <a:rPr lang="en-US" smtClean="0"/>
              <a:pPr/>
              <a:t>4/11/19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E6438-34F9-4B41-86B1-3F8CC7AD523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3C9F5-DC32-1847-B419-9EDD7F098AEC}" type="datetimeFigureOut">
              <a:rPr lang="en-US" smtClean="0"/>
              <a:pPr/>
              <a:t>4/11/19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E6438-34F9-4B41-86B1-3F8CC7AD523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3C9F5-DC32-1847-B419-9EDD7F098AEC}" type="datetimeFigureOut">
              <a:rPr lang="en-US" smtClean="0"/>
              <a:pPr/>
              <a:t>4/11/19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E6438-34F9-4B41-86B1-3F8CC7AD523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3C9F5-DC32-1847-B419-9EDD7F098AEC}" type="datetimeFigureOut">
              <a:rPr lang="en-US" smtClean="0"/>
              <a:pPr/>
              <a:t>4/11/19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E6438-34F9-4B41-86B1-3F8CC7AD523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3C9F5-DC32-1847-B419-9EDD7F098AEC}" type="datetimeFigureOut">
              <a:rPr lang="en-US" smtClean="0"/>
              <a:pPr/>
              <a:t>4/11/19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E6438-34F9-4B41-86B1-3F8CC7AD523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3C9F5-DC32-1847-B419-9EDD7F098AEC}" type="datetimeFigureOut">
              <a:rPr lang="en-US" smtClean="0"/>
              <a:pPr/>
              <a:t>4/11/19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E6438-34F9-4B41-86B1-3F8CC7AD523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33C9F5-DC32-1847-B419-9EDD7F098AEC}" type="datetimeFigureOut">
              <a:rPr lang="en-US" smtClean="0"/>
              <a:pPr/>
              <a:t>4/11/19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BE6438-34F9-4B41-86B1-3F8CC7AD5233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.pdf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1.png"/><Relationship Id="rId5" Type="http://schemas.openxmlformats.org/officeDocument/2006/relationships/image" Target="../media/image2.jpeg"/><Relationship Id="rId4" Type="http://schemas.openxmlformats.org/officeDocument/2006/relationships/notesSlide" Target="../notesSlides/notesSlide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17.png"/><Relationship Id="rId4" Type="http://schemas.openxmlformats.org/officeDocument/2006/relationships/image" Target="../media/image2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23.png"/><Relationship Id="rId4" Type="http://schemas.openxmlformats.org/officeDocument/2006/relationships/image" Target="../media/image2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29.png"/><Relationship Id="rId4" Type="http://schemas.openxmlformats.org/officeDocument/2006/relationships/image" Target="../media/image2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uthdcos/poshFirewalld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uthdcos/poshFirewalld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hyperlink" Target="mailto:david.m.renfrow@uth.tmc.edu" TargetMode="External"/><Relationship Id="rId4" Type="http://schemas.openxmlformats.org/officeDocument/2006/relationships/hyperlink" Target="mailto:brian.m.bush@uth.tmc.edu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7.png"/><Relationship Id="rId5" Type="http://schemas.openxmlformats.org/officeDocument/2006/relationships/image" Target="../media/image2.jpeg"/><Relationship Id="rId4" Type="http://schemas.openxmlformats.org/officeDocument/2006/relationships/notesSlide" Target="../notesSlides/notesSlid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4038600"/>
            <a:ext cx="9144000" cy="2819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0" y="0"/>
            <a:ext cx="9144000" cy="40386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0" b="1" i="0" u="none" strike="noStrike" kern="1200" cap="all" spc="0" normalizeH="0" baseline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Don’t bash powershell</a:t>
            </a:r>
          </a:p>
        </p:txBody>
      </p:sp>
      <p:sp>
        <p:nvSpPr>
          <p:cNvPr id="11" name="Rectangle 10"/>
          <p:cNvSpPr/>
          <p:nvPr/>
        </p:nvSpPr>
        <p:spPr>
          <a:xfrm>
            <a:off x="0" y="6629400"/>
            <a:ext cx="9144000" cy="2286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0" y="4191000"/>
            <a:ext cx="9144000" cy="13716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 fontScale="85000" lnSpcReduction="20000"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Brian Bush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Sr</a:t>
            </a:r>
            <a:r>
              <a:rPr kumimoji="0" lang="en-US" sz="1400" b="1" i="0" u="none" strike="noStrike" kern="1200" cap="none" spc="0" normalizeH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 Systems Administrator – UNIX Team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400" b="1" baseline="0" dirty="0">
              <a:solidFill>
                <a:schemeClr val="tx1">
                  <a:lumMod val="65000"/>
                  <a:lumOff val="35000"/>
                </a:schemeClr>
              </a:solidFill>
              <a:latin typeface="Arial"/>
              <a:ea typeface="+mj-ea"/>
              <a:cs typeface="Arial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Arial"/>
              <a:ea typeface="+mj-ea"/>
              <a:cs typeface="Arial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David Renfrow</a:t>
            </a:r>
            <a:endParaRPr lang="en-US" sz="3200" b="1" dirty="0">
              <a:solidFill>
                <a:schemeClr val="tx1">
                  <a:lumMod val="65000"/>
                  <a:lumOff val="35000"/>
                </a:schemeClr>
              </a:solidFill>
              <a:latin typeface="Arial"/>
              <a:ea typeface="+mj-ea"/>
              <a:cs typeface="Arial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Sr Systems Administrator – Windows</a:t>
            </a:r>
            <a:r>
              <a:rPr kumimoji="0" lang="en-US" sz="1400" b="1" i="0" u="none" strike="noStrike" kern="1200" cap="none" spc="0" normalizeH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 Server Team</a:t>
            </a:r>
            <a:endParaRPr kumimoji="0" lang="en-US" sz="190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Arial"/>
              <a:ea typeface="+mj-ea"/>
              <a:cs typeface="Arial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-228600" y="4038600"/>
            <a:ext cx="9525000" cy="1588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UTH_2c+uthsch_vert_pms.eps"/>
          <p:cNvPicPr>
            <a:picLocks noChangeAspect="1"/>
          </p:cNvPicPr>
          <p:nvPr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2"/>
              <a:stretch>
                <a:fillRect/>
              </a:stretch>
            </p:blipFill>
          </mc:Choice>
          <mc:Fallback>
            <p:blipFill>
              <a:blip r:embed="rId3"/>
              <a:stretch>
                <a:fillRect/>
              </a:stretch>
            </p:blipFill>
          </mc:Fallback>
        </mc:AlternateContent>
        <p:spPr>
          <a:xfrm>
            <a:off x="152400" y="5483469"/>
            <a:ext cx="1684866" cy="958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2336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PPT Templates4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1691"/>
            <a:ext cx="8001000" cy="1359909"/>
          </a:xfrm>
        </p:spPr>
        <p:txBody>
          <a:bodyPr>
            <a:normAutofit fontScale="90000"/>
          </a:bodyPr>
          <a:lstStyle/>
          <a:p>
            <a:pPr algn="l"/>
            <a:r>
              <a:rPr lang="en-US" sz="5400" b="1" dirty="0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Enable Firewall Logging</a:t>
            </a:r>
            <a:endParaRPr lang="en-US" sz="5400" b="1" i="1" dirty="0">
              <a:solidFill>
                <a:schemeClr val="accent6">
                  <a:lumMod val="75000"/>
                </a:schemeClr>
              </a:solidFill>
              <a:latin typeface="Garamond"/>
              <a:cs typeface="Garamond"/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-228600" y="1370012"/>
            <a:ext cx="9525000" cy="1588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vid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0535" y="1371600"/>
            <a:ext cx="7522929" cy="5476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421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PPT Templates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1691"/>
            <a:ext cx="8001000" cy="1359909"/>
          </a:xfrm>
        </p:spPr>
        <p:txBody>
          <a:bodyPr>
            <a:normAutofit/>
          </a:bodyPr>
          <a:lstStyle/>
          <a:p>
            <a:pPr algn="l"/>
            <a:r>
              <a:rPr lang="en-US" sz="5400" b="1" dirty="0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Firewall Log Formatting</a:t>
            </a:r>
            <a:endParaRPr lang="en-US" sz="5400" b="1" i="1" dirty="0">
              <a:solidFill>
                <a:schemeClr val="accent6">
                  <a:lumMod val="75000"/>
                </a:schemeClr>
              </a:solidFill>
              <a:latin typeface="Garamond"/>
              <a:cs typeface="Garamond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334000" y="6169223"/>
            <a:ext cx="3826933" cy="307777"/>
          </a:xfrm>
          <a:prstGeom prst="rect">
            <a:avLst/>
          </a:prstGeom>
          <a:solidFill>
            <a:schemeClr val="accent6">
              <a:lumMod val="75000"/>
              <a:alpha val="70000"/>
            </a:schemeClr>
          </a:solidFill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Univers 45 Light"/>
                <a:cs typeface="Univers 45 Light"/>
              </a:rPr>
              <a:t> Viewing the Default Log Format</a:t>
            </a:r>
          </a:p>
        </p:txBody>
      </p:sp>
      <p:cxnSp>
        <p:nvCxnSpPr>
          <p:cNvPr id="14" name="Straight Connector 13"/>
          <p:cNvCxnSpPr/>
          <p:nvPr/>
        </p:nvCxnSpPr>
        <p:spPr>
          <a:xfrm>
            <a:off x="-228600" y="1370012"/>
            <a:ext cx="9525000" cy="1588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0" y="1958915"/>
            <a:ext cx="9138790" cy="3728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6181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PPT Templates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1691"/>
            <a:ext cx="8001000" cy="1359909"/>
          </a:xfrm>
        </p:spPr>
        <p:txBody>
          <a:bodyPr>
            <a:normAutofit/>
          </a:bodyPr>
          <a:lstStyle/>
          <a:p>
            <a:pPr algn="l"/>
            <a:r>
              <a:rPr lang="en-US" sz="5400" b="1" dirty="0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Firewall Log Formatting</a:t>
            </a:r>
            <a:endParaRPr lang="en-US" sz="5400" b="1" i="1" dirty="0">
              <a:solidFill>
                <a:schemeClr val="accent6">
                  <a:lumMod val="75000"/>
                </a:schemeClr>
              </a:solidFill>
              <a:latin typeface="Garamond"/>
              <a:cs typeface="Garamond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334000" y="6169223"/>
            <a:ext cx="3826933" cy="307777"/>
          </a:xfrm>
          <a:prstGeom prst="rect">
            <a:avLst/>
          </a:prstGeom>
          <a:solidFill>
            <a:schemeClr val="accent6">
              <a:lumMod val="75000"/>
              <a:alpha val="70000"/>
            </a:schemeClr>
          </a:solidFill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Univers 45 Light"/>
                <a:cs typeface="Univers 45 Light"/>
              </a:rPr>
              <a:t> Rewriting the Log</a:t>
            </a:r>
          </a:p>
        </p:txBody>
      </p:sp>
      <p:cxnSp>
        <p:nvCxnSpPr>
          <p:cNvPr id="14" name="Straight Connector 13"/>
          <p:cNvCxnSpPr/>
          <p:nvPr/>
        </p:nvCxnSpPr>
        <p:spPr>
          <a:xfrm>
            <a:off x="-228600" y="1370012"/>
            <a:ext cx="9525000" cy="1588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381" y="2741612"/>
            <a:ext cx="8495238" cy="22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7714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PPT Templates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1691"/>
            <a:ext cx="8001000" cy="1359909"/>
          </a:xfrm>
        </p:spPr>
        <p:txBody>
          <a:bodyPr>
            <a:normAutofit/>
          </a:bodyPr>
          <a:lstStyle/>
          <a:p>
            <a:pPr algn="l"/>
            <a:r>
              <a:rPr lang="en-US" sz="5400" b="1" dirty="0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Firewall Log Formatting</a:t>
            </a:r>
            <a:endParaRPr lang="en-US" sz="5400" b="1" i="1" dirty="0">
              <a:solidFill>
                <a:schemeClr val="accent6">
                  <a:lumMod val="75000"/>
                </a:schemeClr>
              </a:solidFill>
              <a:latin typeface="Garamond"/>
              <a:cs typeface="Garamond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334000" y="6169223"/>
            <a:ext cx="3826933" cy="307777"/>
          </a:xfrm>
          <a:prstGeom prst="rect">
            <a:avLst/>
          </a:prstGeom>
          <a:solidFill>
            <a:schemeClr val="accent6">
              <a:lumMod val="75000"/>
              <a:alpha val="70000"/>
            </a:schemeClr>
          </a:solidFill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Univers 45 Light"/>
                <a:cs typeface="Univers 45 Light"/>
              </a:rPr>
              <a:t> Viewing the New Log</a:t>
            </a:r>
          </a:p>
        </p:txBody>
      </p:sp>
      <p:cxnSp>
        <p:nvCxnSpPr>
          <p:cNvPr id="14" name="Straight Connector 13"/>
          <p:cNvCxnSpPr/>
          <p:nvPr/>
        </p:nvCxnSpPr>
        <p:spPr>
          <a:xfrm>
            <a:off x="-228600" y="1370012"/>
            <a:ext cx="9525000" cy="1588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31081"/>
            <a:ext cx="9144000" cy="3786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4438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PPT Templates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1691"/>
            <a:ext cx="8001000" cy="1359909"/>
          </a:xfrm>
        </p:spPr>
        <p:txBody>
          <a:bodyPr>
            <a:normAutofit/>
          </a:bodyPr>
          <a:lstStyle/>
          <a:p>
            <a:pPr algn="l"/>
            <a:r>
              <a:rPr lang="en-US" sz="5400" b="1" dirty="0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Firewall Log Formatting</a:t>
            </a:r>
            <a:endParaRPr lang="en-US" sz="5400" b="1" i="1" dirty="0">
              <a:solidFill>
                <a:schemeClr val="accent6">
                  <a:lumMod val="75000"/>
                </a:schemeClr>
              </a:solidFill>
              <a:latin typeface="Garamond"/>
              <a:cs typeface="Garamond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334000" y="6169223"/>
            <a:ext cx="3826933" cy="307777"/>
          </a:xfrm>
          <a:prstGeom prst="rect">
            <a:avLst/>
          </a:prstGeom>
          <a:solidFill>
            <a:schemeClr val="accent6">
              <a:lumMod val="75000"/>
              <a:alpha val="70000"/>
            </a:schemeClr>
          </a:solidFill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Univers 45 Light"/>
                <a:cs typeface="Univers 45 Light"/>
              </a:rPr>
              <a:t> Creating the Log Object</a:t>
            </a:r>
          </a:p>
        </p:txBody>
      </p:sp>
      <p:cxnSp>
        <p:nvCxnSpPr>
          <p:cNvPr id="14" name="Straight Connector 13"/>
          <p:cNvCxnSpPr/>
          <p:nvPr/>
        </p:nvCxnSpPr>
        <p:spPr>
          <a:xfrm>
            <a:off x="-228600" y="1370012"/>
            <a:ext cx="9525000" cy="1588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4857" y="1560887"/>
            <a:ext cx="5314286" cy="44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7108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PPT Templates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1691"/>
            <a:ext cx="8001000" cy="1359909"/>
          </a:xfrm>
        </p:spPr>
        <p:txBody>
          <a:bodyPr>
            <a:normAutofit/>
          </a:bodyPr>
          <a:lstStyle/>
          <a:p>
            <a:pPr algn="l"/>
            <a:r>
              <a:rPr lang="en-US" sz="5400" b="1" dirty="0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Firewall Log Formatting</a:t>
            </a:r>
            <a:endParaRPr lang="en-US" sz="5400" b="1" i="1" dirty="0">
              <a:solidFill>
                <a:schemeClr val="accent6">
                  <a:lumMod val="75000"/>
                </a:schemeClr>
              </a:solidFill>
              <a:latin typeface="Garamond"/>
              <a:cs typeface="Garamond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334000" y="6169223"/>
            <a:ext cx="3826933" cy="307777"/>
          </a:xfrm>
          <a:prstGeom prst="rect">
            <a:avLst/>
          </a:prstGeom>
          <a:solidFill>
            <a:schemeClr val="accent6">
              <a:lumMod val="75000"/>
              <a:alpha val="70000"/>
            </a:schemeClr>
          </a:solidFill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Univers 45 Light"/>
                <a:cs typeface="Univers 45 Light"/>
              </a:rPr>
              <a:t> Viewing the Log Object</a:t>
            </a:r>
          </a:p>
        </p:txBody>
      </p:sp>
      <p:cxnSp>
        <p:nvCxnSpPr>
          <p:cNvPr id="14" name="Straight Connector 13"/>
          <p:cNvCxnSpPr/>
          <p:nvPr/>
        </p:nvCxnSpPr>
        <p:spPr>
          <a:xfrm>
            <a:off x="-228600" y="1370012"/>
            <a:ext cx="9525000" cy="1588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2000" y="1870411"/>
            <a:ext cx="4600000" cy="3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1453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PPT Templates4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1691"/>
            <a:ext cx="8001000" cy="1359909"/>
          </a:xfrm>
        </p:spPr>
        <p:txBody>
          <a:bodyPr>
            <a:normAutofit/>
          </a:bodyPr>
          <a:lstStyle/>
          <a:p>
            <a:pPr algn="l"/>
            <a:r>
              <a:rPr lang="en-US" sz="5400" b="1" dirty="0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Firewall Log Formatting</a:t>
            </a:r>
            <a:endParaRPr lang="en-US" sz="5400" b="1" i="1" dirty="0">
              <a:solidFill>
                <a:schemeClr val="accent6">
                  <a:lumMod val="75000"/>
                </a:schemeClr>
              </a:solidFill>
              <a:latin typeface="Garamond"/>
              <a:cs typeface="Garamond"/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-228600" y="1370012"/>
            <a:ext cx="9525000" cy="1588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vid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03617" y="1383291"/>
            <a:ext cx="7536766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527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PPT Templates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1691"/>
            <a:ext cx="8001000" cy="1359909"/>
          </a:xfrm>
        </p:spPr>
        <p:txBody>
          <a:bodyPr>
            <a:normAutofit/>
          </a:bodyPr>
          <a:lstStyle/>
          <a:p>
            <a:pPr algn="l"/>
            <a:r>
              <a:rPr lang="en-US" sz="5400" b="1" dirty="0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Use the Log Object</a:t>
            </a:r>
            <a:endParaRPr lang="en-US" sz="5400" b="1" i="1" dirty="0">
              <a:solidFill>
                <a:schemeClr val="accent6">
                  <a:lumMod val="75000"/>
                </a:schemeClr>
              </a:solidFill>
              <a:latin typeface="Garamond"/>
              <a:cs typeface="Garamond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334000" y="6169223"/>
            <a:ext cx="3826933" cy="307777"/>
          </a:xfrm>
          <a:prstGeom prst="rect">
            <a:avLst/>
          </a:prstGeom>
          <a:solidFill>
            <a:schemeClr val="accent6">
              <a:lumMod val="75000"/>
              <a:alpha val="70000"/>
            </a:schemeClr>
          </a:solidFill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Univers 45 Light"/>
                <a:cs typeface="Univers 45 Light"/>
              </a:rPr>
              <a:t> Viewing the Log with Grid-View</a:t>
            </a:r>
          </a:p>
        </p:txBody>
      </p:sp>
      <p:cxnSp>
        <p:nvCxnSpPr>
          <p:cNvPr id="14" name="Straight Connector 13"/>
          <p:cNvCxnSpPr/>
          <p:nvPr/>
        </p:nvCxnSpPr>
        <p:spPr>
          <a:xfrm>
            <a:off x="-228600" y="1370012"/>
            <a:ext cx="9525000" cy="1588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1043" y="1660524"/>
            <a:ext cx="5885714" cy="42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6596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PPT Templates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1691"/>
            <a:ext cx="8001000" cy="1359909"/>
          </a:xfrm>
        </p:spPr>
        <p:txBody>
          <a:bodyPr>
            <a:normAutofit/>
          </a:bodyPr>
          <a:lstStyle/>
          <a:p>
            <a:pPr algn="l"/>
            <a:r>
              <a:rPr lang="en-US" sz="5400" b="1" dirty="0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Use the Log Object</a:t>
            </a:r>
            <a:endParaRPr lang="en-US" sz="5400" b="1" i="1" dirty="0">
              <a:solidFill>
                <a:schemeClr val="accent6">
                  <a:lumMod val="75000"/>
                </a:schemeClr>
              </a:solidFill>
              <a:latin typeface="Garamond"/>
              <a:cs typeface="Garamond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334000" y="6169223"/>
            <a:ext cx="3826933" cy="307777"/>
          </a:xfrm>
          <a:prstGeom prst="rect">
            <a:avLst/>
          </a:prstGeom>
          <a:solidFill>
            <a:schemeClr val="accent6">
              <a:lumMod val="75000"/>
              <a:alpha val="70000"/>
            </a:schemeClr>
          </a:solidFill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Univers 45 Light"/>
                <a:cs typeface="Univers 45 Light"/>
              </a:rPr>
              <a:t> Passing Grid-View Selection</a:t>
            </a:r>
          </a:p>
        </p:txBody>
      </p:sp>
      <p:cxnSp>
        <p:nvCxnSpPr>
          <p:cNvPr id="14" name="Straight Connector 13"/>
          <p:cNvCxnSpPr/>
          <p:nvPr/>
        </p:nvCxnSpPr>
        <p:spPr>
          <a:xfrm>
            <a:off x="-228600" y="1370012"/>
            <a:ext cx="9525000" cy="1588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090" y="1589459"/>
            <a:ext cx="7847619" cy="43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1599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PPT Templates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1691"/>
            <a:ext cx="8001000" cy="1359909"/>
          </a:xfrm>
        </p:spPr>
        <p:txBody>
          <a:bodyPr>
            <a:normAutofit/>
          </a:bodyPr>
          <a:lstStyle/>
          <a:p>
            <a:pPr algn="l"/>
            <a:r>
              <a:rPr lang="en-US" sz="5400" b="1" dirty="0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Use the Log Object</a:t>
            </a:r>
            <a:endParaRPr lang="en-US" sz="5400" b="1" i="1" dirty="0">
              <a:solidFill>
                <a:schemeClr val="accent6">
                  <a:lumMod val="75000"/>
                </a:schemeClr>
              </a:solidFill>
              <a:latin typeface="Garamond"/>
              <a:cs typeface="Garamond"/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-228600" y="1370012"/>
            <a:ext cx="9525000" cy="1588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381" y="1676400"/>
            <a:ext cx="7895238" cy="196190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714" y="3810000"/>
            <a:ext cx="7828571" cy="263809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5334000" y="6169223"/>
            <a:ext cx="3826933" cy="307777"/>
          </a:xfrm>
          <a:prstGeom prst="rect">
            <a:avLst/>
          </a:prstGeom>
          <a:solidFill>
            <a:schemeClr val="accent6">
              <a:lumMod val="75000"/>
              <a:alpha val="70000"/>
            </a:schemeClr>
          </a:solidFill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Univers 45 Light"/>
                <a:cs typeface="Univers 45 Light"/>
              </a:rPr>
              <a:t> Creating Rules from Selection</a:t>
            </a:r>
          </a:p>
        </p:txBody>
      </p:sp>
    </p:spTree>
    <p:extLst>
      <p:ext uri="{BB962C8B-B14F-4D97-AF65-F5344CB8AC3E}">
        <p14:creationId xmlns:p14="http://schemas.microsoft.com/office/powerpoint/2010/main" val="12419174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PT Templates4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1691"/>
            <a:ext cx="8001000" cy="1359909"/>
          </a:xfrm>
        </p:spPr>
        <p:txBody>
          <a:bodyPr>
            <a:normAutofit/>
          </a:bodyPr>
          <a:lstStyle/>
          <a:p>
            <a:pPr algn="l"/>
            <a:r>
              <a:rPr lang="en-US" sz="3600" b="1" dirty="0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Managing Windows and Linux Firewalls with PowerShell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6680" y="1983447"/>
            <a:ext cx="4389120" cy="4262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3200" b="1" dirty="0">
                <a:solidFill>
                  <a:srgbClr val="E46C0A"/>
                </a:solidFill>
                <a:latin typeface="Garamond" panose="02020404030301010803" pitchFamily="18" charset="0"/>
                <a:cs typeface="Garamond"/>
              </a:rPr>
              <a:t>Security Scenario</a:t>
            </a:r>
          </a:p>
          <a:p>
            <a:pPr>
              <a:spcAft>
                <a:spcPts val="600"/>
              </a:spcAft>
            </a:pPr>
            <a:r>
              <a:rPr lang="en-US" sz="3200" b="1" dirty="0">
                <a:solidFill>
                  <a:srgbClr val="E46C0A"/>
                </a:solidFill>
                <a:latin typeface="Garamond" panose="02020404030301010803" pitchFamily="18" charset="0"/>
                <a:cs typeface="Garamond"/>
              </a:rPr>
              <a:t>PowerShell Scripting</a:t>
            </a:r>
          </a:p>
          <a:p>
            <a:pPr>
              <a:spcAft>
                <a:spcPts val="600"/>
              </a:spcAft>
            </a:pPr>
            <a:r>
              <a:rPr lang="en-US" sz="3200" b="1" dirty="0">
                <a:solidFill>
                  <a:srgbClr val="E46C0A"/>
                </a:solidFill>
                <a:latin typeface="Garamond" panose="02020404030301010803" pitchFamily="18" charset="0"/>
                <a:cs typeface="Garamond"/>
              </a:rPr>
              <a:t>Windows Configuration</a:t>
            </a:r>
          </a:p>
          <a:p>
            <a:pPr>
              <a:spcAft>
                <a:spcPts val="600"/>
              </a:spcAft>
              <a:buFont typeface="Courier New"/>
              <a:buChar char="o"/>
            </a:pPr>
            <a:r>
              <a:rPr lang="en-US" sz="2800" dirty="0">
                <a:latin typeface="Garamond" panose="02020404030301010803" pitchFamily="18" charset="0"/>
                <a:cs typeface="ACaslon BoldOsF"/>
              </a:rPr>
              <a:t> Enable Firewall Logging</a:t>
            </a:r>
            <a:endParaRPr lang="en-US" sz="2800" dirty="0">
              <a:latin typeface="Garamond" panose="02020404030301010803" pitchFamily="18" charset="0"/>
              <a:cs typeface="Garamond"/>
            </a:endParaRPr>
          </a:p>
          <a:p>
            <a:pPr>
              <a:spcAft>
                <a:spcPts val="600"/>
              </a:spcAft>
              <a:buFont typeface="Courier New"/>
              <a:buChar char="o"/>
            </a:pPr>
            <a:r>
              <a:rPr lang="en-US" sz="2800" dirty="0">
                <a:latin typeface="Garamond" panose="02020404030301010803" pitchFamily="18" charset="0"/>
                <a:cs typeface="Garamond"/>
              </a:rPr>
              <a:t> Firewall Log Formatting</a:t>
            </a:r>
          </a:p>
          <a:p>
            <a:pPr>
              <a:spcAft>
                <a:spcPts val="600"/>
              </a:spcAft>
              <a:buFont typeface="Courier New"/>
              <a:buChar char="o"/>
            </a:pPr>
            <a:r>
              <a:rPr lang="en-US" sz="2800" dirty="0">
                <a:latin typeface="Garamond" panose="02020404030301010803" pitchFamily="18" charset="0"/>
                <a:cs typeface="Garamond"/>
              </a:rPr>
              <a:t> Use the Log Object</a:t>
            </a:r>
          </a:p>
          <a:p>
            <a:pPr>
              <a:spcAft>
                <a:spcPts val="600"/>
              </a:spcAft>
              <a:buFont typeface="Courier New"/>
              <a:buChar char="o"/>
            </a:pPr>
            <a:r>
              <a:rPr lang="en-US" sz="2800" dirty="0">
                <a:latin typeface="Garamond" panose="02020404030301010803" pitchFamily="18" charset="0"/>
                <a:cs typeface="Garamond"/>
              </a:rPr>
              <a:t> Report Firewall Rules</a:t>
            </a:r>
          </a:p>
          <a:p>
            <a:pPr>
              <a:spcAft>
                <a:spcPts val="600"/>
              </a:spcAft>
              <a:buFont typeface="Courier New"/>
              <a:buChar char="o"/>
            </a:pPr>
            <a:r>
              <a:rPr lang="en-US" sz="2800" dirty="0">
                <a:latin typeface="Garamond" panose="02020404030301010803" pitchFamily="18" charset="0"/>
                <a:cs typeface="Garamond"/>
              </a:rPr>
              <a:t> Configuration Summary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-228600" y="1370012"/>
            <a:ext cx="9525000" cy="1588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850423" y="1983447"/>
            <a:ext cx="4267200" cy="42011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3200" b="1" dirty="0">
                <a:solidFill>
                  <a:srgbClr val="E46C0A"/>
                </a:solidFill>
                <a:latin typeface="Garamond" panose="02020404030301010803" pitchFamily="18" charset="0"/>
                <a:cs typeface="Garamond"/>
              </a:rPr>
              <a:t>Command Comparison</a:t>
            </a:r>
          </a:p>
          <a:p>
            <a:pPr>
              <a:spcAft>
                <a:spcPts val="600"/>
              </a:spcAft>
            </a:pPr>
            <a:r>
              <a:rPr lang="en-US" sz="3200" b="1" dirty="0">
                <a:solidFill>
                  <a:srgbClr val="E46C0A"/>
                </a:solidFill>
                <a:latin typeface="Garamond" panose="02020404030301010803" pitchFamily="18" charset="0"/>
                <a:cs typeface="Garamond"/>
              </a:rPr>
              <a:t>Linux Configuration</a:t>
            </a:r>
          </a:p>
          <a:p>
            <a:pPr>
              <a:spcAft>
                <a:spcPts val="600"/>
              </a:spcAft>
              <a:buFont typeface="Courier New"/>
              <a:buChar char="o"/>
            </a:pPr>
            <a:r>
              <a:rPr lang="en-US" sz="2800" dirty="0">
                <a:latin typeface="Garamond" panose="02020404030301010803" pitchFamily="18" charset="0"/>
                <a:cs typeface="ACaslon BoldOsF"/>
              </a:rPr>
              <a:t> Import Module</a:t>
            </a:r>
          </a:p>
          <a:p>
            <a:pPr>
              <a:spcAft>
                <a:spcPts val="600"/>
              </a:spcAft>
              <a:buFont typeface="Courier New"/>
              <a:buChar char="o"/>
            </a:pPr>
            <a:r>
              <a:rPr lang="en-US" sz="2800" dirty="0">
                <a:latin typeface="Garamond" panose="02020404030301010803" pitchFamily="18" charset="0"/>
                <a:cs typeface="ACaslon BoldOsF"/>
              </a:rPr>
              <a:t> Enable/Disable Logging</a:t>
            </a:r>
          </a:p>
          <a:p>
            <a:pPr>
              <a:spcAft>
                <a:spcPts val="600"/>
              </a:spcAft>
              <a:buFont typeface="Courier New"/>
              <a:buChar char="o"/>
            </a:pPr>
            <a:r>
              <a:rPr lang="en-US" sz="2800" dirty="0">
                <a:latin typeface="Garamond" panose="02020404030301010803" pitchFamily="18" charset="0"/>
                <a:cs typeface="Garamond"/>
              </a:rPr>
              <a:t> Read Firewall Log</a:t>
            </a:r>
          </a:p>
          <a:p>
            <a:pPr>
              <a:spcAft>
                <a:spcPts val="600"/>
              </a:spcAft>
              <a:buFont typeface="Courier New"/>
              <a:buChar char="o"/>
            </a:pPr>
            <a:r>
              <a:rPr lang="en-US" sz="2800" dirty="0">
                <a:latin typeface="Garamond" panose="02020404030301010803" pitchFamily="18" charset="0"/>
                <a:cs typeface="Garamond"/>
              </a:rPr>
              <a:t> Filter Firewall Log</a:t>
            </a:r>
          </a:p>
          <a:p>
            <a:pPr>
              <a:spcAft>
                <a:spcPts val="600"/>
              </a:spcAft>
              <a:buFont typeface="Courier New"/>
              <a:buChar char="o"/>
            </a:pPr>
            <a:r>
              <a:rPr lang="en-US" sz="2800" dirty="0">
                <a:latin typeface="Garamond" panose="02020404030301010803" pitchFamily="18" charset="0"/>
                <a:cs typeface="Garamond"/>
              </a:rPr>
              <a:t> Create Firewall Rules</a:t>
            </a:r>
          </a:p>
          <a:p>
            <a:pPr>
              <a:spcAft>
                <a:spcPts val="600"/>
              </a:spcAft>
              <a:buFont typeface="Courier New"/>
              <a:buChar char="o"/>
            </a:pPr>
            <a:r>
              <a:rPr lang="en-US" sz="2800" dirty="0">
                <a:latin typeface="Garamond" panose="02020404030301010803" pitchFamily="18" charset="0"/>
                <a:cs typeface="Garamond"/>
              </a:rPr>
              <a:t> Configuration Summary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4513385" y="1447800"/>
            <a:ext cx="0" cy="5259388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93282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PPT Templates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1691"/>
            <a:ext cx="8001000" cy="1359909"/>
          </a:xfrm>
        </p:spPr>
        <p:txBody>
          <a:bodyPr>
            <a:normAutofit/>
          </a:bodyPr>
          <a:lstStyle/>
          <a:p>
            <a:pPr algn="l"/>
            <a:r>
              <a:rPr lang="en-US" sz="5400" b="1" dirty="0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Use the Log Object</a:t>
            </a:r>
            <a:endParaRPr lang="en-US" sz="5400" b="1" i="1" dirty="0">
              <a:solidFill>
                <a:schemeClr val="accent6">
                  <a:lumMod val="75000"/>
                </a:schemeClr>
              </a:solidFill>
              <a:latin typeface="Garamond"/>
              <a:cs typeface="Garamond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334000" y="6169223"/>
            <a:ext cx="3826933" cy="307777"/>
          </a:xfrm>
          <a:prstGeom prst="rect">
            <a:avLst/>
          </a:prstGeom>
          <a:solidFill>
            <a:schemeClr val="accent6">
              <a:lumMod val="75000"/>
              <a:alpha val="70000"/>
            </a:schemeClr>
          </a:solidFill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Univers 45 Light"/>
                <a:cs typeface="Univers 45 Light"/>
              </a:rPr>
              <a:t> Creating Rules from Selection</a:t>
            </a:r>
          </a:p>
        </p:txBody>
      </p:sp>
      <p:cxnSp>
        <p:nvCxnSpPr>
          <p:cNvPr id="14" name="Straight Connector 13"/>
          <p:cNvCxnSpPr/>
          <p:nvPr/>
        </p:nvCxnSpPr>
        <p:spPr>
          <a:xfrm>
            <a:off x="-228600" y="1370012"/>
            <a:ext cx="9525000" cy="1588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281" y="1998983"/>
            <a:ext cx="7495238" cy="35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8566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PPT Templates4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1691"/>
            <a:ext cx="8001000" cy="1359909"/>
          </a:xfrm>
        </p:spPr>
        <p:txBody>
          <a:bodyPr>
            <a:normAutofit/>
          </a:bodyPr>
          <a:lstStyle/>
          <a:p>
            <a:pPr algn="l"/>
            <a:r>
              <a:rPr lang="en-US" sz="5400" b="1" dirty="0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Use the Log Object</a:t>
            </a:r>
            <a:endParaRPr lang="en-US" sz="5400" b="1" i="1" dirty="0">
              <a:solidFill>
                <a:schemeClr val="accent6">
                  <a:lumMod val="75000"/>
                </a:schemeClr>
              </a:solidFill>
              <a:latin typeface="Garamond"/>
              <a:cs typeface="Garamond"/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-228600" y="1370012"/>
            <a:ext cx="9525000" cy="1588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vid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00100" y="1387983"/>
            <a:ext cx="7467600" cy="543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746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PPT Templates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1691"/>
            <a:ext cx="8001000" cy="1359909"/>
          </a:xfrm>
        </p:spPr>
        <p:txBody>
          <a:bodyPr>
            <a:normAutofit/>
          </a:bodyPr>
          <a:lstStyle/>
          <a:p>
            <a:pPr algn="l"/>
            <a:r>
              <a:rPr lang="en-US" sz="5400" b="1" dirty="0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Report Firewall Rules</a:t>
            </a:r>
            <a:endParaRPr lang="en-US" sz="5400" b="1" i="1" dirty="0">
              <a:solidFill>
                <a:schemeClr val="accent6">
                  <a:lumMod val="75000"/>
                </a:schemeClr>
              </a:solidFill>
              <a:latin typeface="Garamond"/>
              <a:cs typeface="Garamond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334000" y="6169223"/>
            <a:ext cx="3826933" cy="307777"/>
          </a:xfrm>
          <a:prstGeom prst="rect">
            <a:avLst/>
          </a:prstGeom>
          <a:solidFill>
            <a:schemeClr val="accent6">
              <a:lumMod val="75000"/>
              <a:alpha val="70000"/>
            </a:schemeClr>
          </a:solidFill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Univers 45 Light"/>
                <a:cs typeface="Univers 45 Light"/>
              </a:rPr>
              <a:t> Viewing Base Rules</a:t>
            </a:r>
          </a:p>
        </p:txBody>
      </p:sp>
      <p:cxnSp>
        <p:nvCxnSpPr>
          <p:cNvPr id="14" name="Straight Connector 13"/>
          <p:cNvCxnSpPr/>
          <p:nvPr/>
        </p:nvCxnSpPr>
        <p:spPr>
          <a:xfrm>
            <a:off x="-228600" y="1370012"/>
            <a:ext cx="9525000" cy="1588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619" y="2851364"/>
            <a:ext cx="8104762" cy="18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7782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PPT Templates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1691"/>
            <a:ext cx="8001000" cy="1359909"/>
          </a:xfrm>
        </p:spPr>
        <p:txBody>
          <a:bodyPr>
            <a:normAutofit/>
          </a:bodyPr>
          <a:lstStyle/>
          <a:p>
            <a:pPr algn="l"/>
            <a:r>
              <a:rPr lang="en-US" sz="5400" b="1" dirty="0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Report Firewall Rules</a:t>
            </a:r>
            <a:endParaRPr lang="en-US" sz="5400" b="1" i="1" dirty="0">
              <a:solidFill>
                <a:schemeClr val="accent6">
                  <a:lumMod val="75000"/>
                </a:schemeClr>
              </a:solidFill>
              <a:latin typeface="Garamond"/>
              <a:cs typeface="Garamond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334000" y="6169223"/>
            <a:ext cx="3826933" cy="307777"/>
          </a:xfrm>
          <a:prstGeom prst="rect">
            <a:avLst/>
          </a:prstGeom>
          <a:solidFill>
            <a:schemeClr val="accent6">
              <a:lumMod val="75000"/>
              <a:alpha val="70000"/>
            </a:schemeClr>
          </a:solidFill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Univers 45 Light"/>
                <a:cs typeface="Univers 45 Light"/>
              </a:rPr>
              <a:t> Viewing Address Filters</a:t>
            </a:r>
          </a:p>
        </p:txBody>
      </p:sp>
      <p:cxnSp>
        <p:nvCxnSpPr>
          <p:cNvPr id="14" name="Straight Connector 13"/>
          <p:cNvCxnSpPr/>
          <p:nvPr/>
        </p:nvCxnSpPr>
        <p:spPr>
          <a:xfrm>
            <a:off x="-228600" y="1370012"/>
            <a:ext cx="9525000" cy="1588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090" y="2184697"/>
            <a:ext cx="7447619" cy="31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7664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PPT Templates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1691"/>
            <a:ext cx="8001000" cy="1359909"/>
          </a:xfrm>
        </p:spPr>
        <p:txBody>
          <a:bodyPr>
            <a:normAutofit/>
          </a:bodyPr>
          <a:lstStyle/>
          <a:p>
            <a:pPr algn="l"/>
            <a:r>
              <a:rPr lang="en-US" sz="5400" b="1" dirty="0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Report Firewall Rules</a:t>
            </a:r>
            <a:endParaRPr lang="en-US" sz="5400" b="1" i="1" dirty="0">
              <a:solidFill>
                <a:schemeClr val="accent6">
                  <a:lumMod val="75000"/>
                </a:schemeClr>
              </a:solidFill>
              <a:latin typeface="Garamond"/>
              <a:cs typeface="Garamond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334000" y="6169223"/>
            <a:ext cx="3826933" cy="307777"/>
          </a:xfrm>
          <a:prstGeom prst="rect">
            <a:avLst/>
          </a:prstGeom>
          <a:solidFill>
            <a:schemeClr val="accent6">
              <a:lumMod val="75000"/>
              <a:alpha val="70000"/>
            </a:schemeClr>
          </a:solidFill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Univers 45 Light"/>
                <a:cs typeface="Univers 45 Light"/>
              </a:rPr>
              <a:t> Viewing Port Filters</a:t>
            </a:r>
          </a:p>
        </p:txBody>
      </p:sp>
      <p:cxnSp>
        <p:nvCxnSpPr>
          <p:cNvPr id="14" name="Straight Connector 13"/>
          <p:cNvCxnSpPr/>
          <p:nvPr/>
        </p:nvCxnSpPr>
        <p:spPr>
          <a:xfrm>
            <a:off x="-228600" y="1370012"/>
            <a:ext cx="9525000" cy="1588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952" y="1941840"/>
            <a:ext cx="7238095" cy="36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6819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PPT Templates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1691"/>
            <a:ext cx="8001000" cy="1359909"/>
          </a:xfrm>
        </p:spPr>
        <p:txBody>
          <a:bodyPr>
            <a:normAutofit/>
          </a:bodyPr>
          <a:lstStyle/>
          <a:p>
            <a:pPr algn="l"/>
            <a:r>
              <a:rPr lang="en-US" sz="5400" b="1" dirty="0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Report Firewall Rules</a:t>
            </a:r>
            <a:endParaRPr lang="en-US" sz="5400" b="1" i="1" dirty="0">
              <a:solidFill>
                <a:schemeClr val="accent6">
                  <a:lumMod val="75000"/>
                </a:schemeClr>
              </a:solidFill>
              <a:latin typeface="Garamond"/>
              <a:cs typeface="Garamond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334000" y="6169223"/>
            <a:ext cx="3826933" cy="307777"/>
          </a:xfrm>
          <a:prstGeom prst="rect">
            <a:avLst/>
          </a:prstGeom>
          <a:solidFill>
            <a:schemeClr val="accent6">
              <a:lumMod val="75000"/>
              <a:alpha val="70000"/>
            </a:schemeClr>
          </a:solidFill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Univers 45 Light"/>
                <a:cs typeface="Univers 45 Light"/>
              </a:rPr>
              <a:t> Combining Objects</a:t>
            </a:r>
          </a:p>
        </p:txBody>
      </p:sp>
      <p:cxnSp>
        <p:nvCxnSpPr>
          <p:cNvPr id="14" name="Straight Connector 13"/>
          <p:cNvCxnSpPr/>
          <p:nvPr/>
        </p:nvCxnSpPr>
        <p:spPr>
          <a:xfrm>
            <a:off x="-228600" y="1370012"/>
            <a:ext cx="9525000" cy="1588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437" y="2792267"/>
            <a:ext cx="7477125" cy="196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7136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PPT Templates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1691"/>
            <a:ext cx="8001000" cy="1359909"/>
          </a:xfrm>
        </p:spPr>
        <p:txBody>
          <a:bodyPr>
            <a:normAutofit/>
          </a:bodyPr>
          <a:lstStyle/>
          <a:p>
            <a:pPr algn="l"/>
            <a:r>
              <a:rPr lang="en-US" sz="5400" b="1" dirty="0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Report Firewall Rules</a:t>
            </a:r>
            <a:endParaRPr lang="en-US" sz="5400" b="1" i="1" dirty="0">
              <a:solidFill>
                <a:schemeClr val="accent6">
                  <a:lumMod val="75000"/>
                </a:schemeClr>
              </a:solidFill>
              <a:latin typeface="Garamond"/>
              <a:cs typeface="Garamond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334000" y="6169223"/>
            <a:ext cx="3826933" cy="307777"/>
          </a:xfrm>
          <a:prstGeom prst="rect">
            <a:avLst/>
          </a:prstGeom>
          <a:solidFill>
            <a:schemeClr val="accent6">
              <a:lumMod val="75000"/>
              <a:alpha val="70000"/>
            </a:schemeClr>
          </a:solidFill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Univers 45 Light"/>
                <a:cs typeface="Univers 45 Light"/>
              </a:rPr>
              <a:t> Combining Objects</a:t>
            </a:r>
          </a:p>
        </p:txBody>
      </p:sp>
      <p:cxnSp>
        <p:nvCxnSpPr>
          <p:cNvPr id="14" name="Straight Connector 13"/>
          <p:cNvCxnSpPr/>
          <p:nvPr/>
        </p:nvCxnSpPr>
        <p:spPr>
          <a:xfrm>
            <a:off x="-228600" y="1370012"/>
            <a:ext cx="9525000" cy="1588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7714" y="1905000"/>
            <a:ext cx="5428571" cy="37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8061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PPT Templates4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1691"/>
            <a:ext cx="8001000" cy="1359909"/>
          </a:xfrm>
        </p:spPr>
        <p:txBody>
          <a:bodyPr>
            <a:normAutofit/>
          </a:bodyPr>
          <a:lstStyle/>
          <a:p>
            <a:pPr algn="l"/>
            <a:r>
              <a:rPr lang="en-US" sz="5400" b="1" dirty="0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Report Firewall Rules</a:t>
            </a:r>
            <a:endParaRPr lang="en-US" sz="5400" b="1" i="1" dirty="0">
              <a:solidFill>
                <a:schemeClr val="accent6">
                  <a:lumMod val="75000"/>
                </a:schemeClr>
              </a:solidFill>
              <a:latin typeface="Garamond"/>
              <a:cs typeface="Garamond"/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-228600" y="1370012"/>
            <a:ext cx="9525000" cy="1588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vid5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00100" y="1383291"/>
            <a:ext cx="7505700" cy="5463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999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PPT Templates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1691"/>
            <a:ext cx="8001000" cy="1359909"/>
          </a:xfrm>
        </p:spPr>
        <p:txBody>
          <a:bodyPr>
            <a:normAutofit/>
          </a:bodyPr>
          <a:lstStyle/>
          <a:p>
            <a:pPr algn="l"/>
            <a:r>
              <a:rPr lang="en-US" sz="5400" b="1" dirty="0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Configuration Summary</a:t>
            </a:r>
            <a:endParaRPr lang="en-US" sz="5400" b="1" i="1" dirty="0">
              <a:solidFill>
                <a:schemeClr val="accent6">
                  <a:lumMod val="75000"/>
                </a:schemeClr>
              </a:solidFill>
              <a:latin typeface="Garamond"/>
              <a:cs typeface="Garamond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317067" y="6169223"/>
            <a:ext cx="3826933" cy="307777"/>
          </a:xfrm>
          <a:prstGeom prst="rect">
            <a:avLst/>
          </a:prstGeom>
          <a:solidFill>
            <a:schemeClr val="accent6">
              <a:lumMod val="75000"/>
              <a:alpha val="70000"/>
            </a:schemeClr>
          </a:solidFill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Univers 45 Light"/>
                <a:cs typeface="Univers 45 Light"/>
              </a:rPr>
              <a:t> Powershell Cmdlets/Functions Used</a:t>
            </a:r>
          </a:p>
        </p:txBody>
      </p:sp>
      <p:cxnSp>
        <p:nvCxnSpPr>
          <p:cNvPr id="14" name="Straight Connector 13"/>
          <p:cNvCxnSpPr/>
          <p:nvPr/>
        </p:nvCxnSpPr>
        <p:spPr>
          <a:xfrm>
            <a:off x="-228600" y="1370012"/>
            <a:ext cx="9525000" cy="1588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52400" y="1816030"/>
            <a:ext cx="4419600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# View current firewall settings</a:t>
            </a:r>
          </a:p>
          <a:p>
            <a:r>
              <a:rPr lang="en-US" sz="1000" dirty="0"/>
              <a:t>Get-</a:t>
            </a:r>
            <a:r>
              <a:rPr lang="en-US" sz="1000" dirty="0" err="1"/>
              <a:t>NetFirewallProfile</a:t>
            </a:r>
            <a:r>
              <a:rPr lang="en-US" sz="1000" dirty="0"/>
              <a:t> -Name Domain</a:t>
            </a:r>
          </a:p>
          <a:p>
            <a:endParaRPr lang="en-US" sz="1000" dirty="0"/>
          </a:p>
          <a:p>
            <a:r>
              <a:rPr lang="en-US" sz="1000" dirty="0"/>
              <a:t># Create an “allow any” firewall rule</a:t>
            </a:r>
          </a:p>
          <a:p>
            <a:r>
              <a:rPr lang="en-US" sz="1000" dirty="0"/>
              <a:t>New-</a:t>
            </a:r>
            <a:r>
              <a:rPr lang="en-US" sz="1000" dirty="0" err="1"/>
              <a:t>NetFirewallRule</a:t>
            </a:r>
            <a:r>
              <a:rPr lang="en-US" sz="1000" dirty="0"/>
              <a:t> -Action Allow -Profile Any -Direction Inbound -</a:t>
            </a:r>
            <a:r>
              <a:rPr lang="en-US" sz="1000" dirty="0" err="1"/>
              <a:t>DisplayName</a:t>
            </a:r>
            <a:r>
              <a:rPr lang="en-US" sz="1000" dirty="0"/>
              <a:t> "ALLOW ANY IN“</a:t>
            </a:r>
          </a:p>
          <a:p>
            <a:endParaRPr lang="en-US" sz="1000" dirty="0"/>
          </a:p>
          <a:p>
            <a:r>
              <a:rPr lang="en-US" sz="1000" dirty="0"/>
              <a:t># Configure firewall for logging </a:t>
            </a:r>
          </a:p>
          <a:p>
            <a:r>
              <a:rPr lang="en-US" sz="1000" dirty="0"/>
              <a:t>Set-</a:t>
            </a:r>
            <a:r>
              <a:rPr lang="en-US" sz="1000" dirty="0" err="1"/>
              <a:t>NetFirewallProfile</a:t>
            </a:r>
            <a:r>
              <a:rPr lang="en-US" sz="1000" dirty="0"/>
              <a:t> -Name Domain -</a:t>
            </a:r>
            <a:r>
              <a:rPr lang="en-US" sz="1000" dirty="0" err="1"/>
              <a:t>LogMaxSizeKilobytes</a:t>
            </a:r>
            <a:r>
              <a:rPr lang="en-US" sz="1000" dirty="0"/>
              <a:t> 20480 </a:t>
            </a:r>
          </a:p>
          <a:p>
            <a:r>
              <a:rPr lang="en-US" sz="1000" dirty="0"/>
              <a:t>Set-</a:t>
            </a:r>
            <a:r>
              <a:rPr lang="en-US" sz="1000" dirty="0" err="1"/>
              <a:t>NetFirewallProfile</a:t>
            </a:r>
            <a:r>
              <a:rPr lang="en-US" sz="1000" dirty="0"/>
              <a:t> -Name Domain -</a:t>
            </a:r>
            <a:r>
              <a:rPr lang="en-US" sz="1000" dirty="0" err="1"/>
              <a:t>LogAllowed</a:t>
            </a:r>
            <a:r>
              <a:rPr lang="en-US" sz="1000" dirty="0"/>
              <a:t> True </a:t>
            </a:r>
          </a:p>
          <a:p>
            <a:r>
              <a:rPr lang="en-US" sz="1000" dirty="0"/>
              <a:t>Set-</a:t>
            </a:r>
            <a:r>
              <a:rPr lang="en-US" sz="1000" dirty="0" err="1"/>
              <a:t>NetFirewallProfile</a:t>
            </a:r>
            <a:r>
              <a:rPr lang="en-US" sz="1000" dirty="0"/>
              <a:t> -Name Domain -Enabled True </a:t>
            </a:r>
          </a:p>
          <a:p>
            <a:endParaRPr lang="en-US" sz="1000" dirty="0"/>
          </a:p>
          <a:p>
            <a:r>
              <a:rPr lang="en-US" sz="1000" dirty="0"/>
              <a:t># Rewrite firewall log in CSV format</a:t>
            </a:r>
          </a:p>
          <a:p>
            <a:r>
              <a:rPr lang="en-US" sz="1000" dirty="0"/>
              <a:t>$csv = @()</a:t>
            </a:r>
          </a:p>
          <a:p>
            <a:r>
              <a:rPr lang="en-US" sz="1000" dirty="0"/>
              <a:t>$log = </a:t>
            </a:r>
            <a:r>
              <a:rPr lang="en-US" sz="1000" dirty="0" err="1"/>
              <a:t>gc</a:t>
            </a:r>
            <a:r>
              <a:rPr lang="en-US" sz="1000" dirty="0"/>
              <a:t> "$</a:t>
            </a:r>
            <a:r>
              <a:rPr lang="en-US" sz="1000" dirty="0" err="1"/>
              <a:t>env:SystemRoot</a:t>
            </a:r>
            <a:r>
              <a:rPr lang="en-US" sz="1000" dirty="0"/>
              <a:t>\System32\</a:t>
            </a:r>
            <a:r>
              <a:rPr lang="en-US" sz="1000" dirty="0" err="1"/>
              <a:t>LogFiles</a:t>
            </a:r>
            <a:r>
              <a:rPr lang="en-US" sz="1000" dirty="0"/>
              <a:t>\Firewall\Pfirewall.log"</a:t>
            </a:r>
          </a:p>
          <a:p>
            <a:r>
              <a:rPr lang="en-US" sz="1000" dirty="0"/>
              <a:t>$</a:t>
            </a:r>
            <a:r>
              <a:rPr lang="en-US" sz="1000" dirty="0" err="1"/>
              <a:t>headerline</a:t>
            </a:r>
            <a:r>
              <a:rPr lang="en-US" sz="1000" dirty="0"/>
              <a:t> = $log | where {$_ -like "#Fields*"}</a:t>
            </a:r>
          </a:p>
          <a:p>
            <a:r>
              <a:rPr lang="en-US" sz="1000" dirty="0"/>
              <a:t>$csv += $</a:t>
            </a:r>
            <a:r>
              <a:rPr lang="en-US" sz="1000" dirty="0" err="1"/>
              <a:t>headerline</a:t>
            </a:r>
            <a:r>
              <a:rPr lang="en-US" sz="1000" dirty="0"/>
              <a:t> -replace "#Fields: ",""</a:t>
            </a:r>
          </a:p>
          <a:p>
            <a:r>
              <a:rPr lang="en-US" sz="1000" dirty="0"/>
              <a:t>$log | where {$_ -like "*RECEIVE*"} | </a:t>
            </a:r>
            <a:r>
              <a:rPr lang="en-US" sz="1000" dirty="0" err="1"/>
              <a:t>foreach</a:t>
            </a:r>
            <a:r>
              <a:rPr lang="en-US" sz="1000" dirty="0"/>
              <a:t> {$csv += $_} </a:t>
            </a:r>
          </a:p>
          <a:p>
            <a:endParaRPr lang="en-US" sz="1000" dirty="0"/>
          </a:p>
          <a:p>
            <a:r>
              <a:rPr lang="en-US" sz="1000" dirty="0"/>
              <a:t># Convert firewall log CSV to object</a:t>
            </a:r>
          </a:p>
          <a:p>
            <a:r>
              <a:rPr lang="en-US" sz="1000" dirty="0"/>
              <a:t> $object = $csv | </a:t>
            </a:r>
            <a:r>
              <a:rPr lang="en-US" sz="1000" dirty="0" err="1"/>
              <a:t>ConvertFrom</a:t>
            </a:r>
            <a:r>
              <a:rPr lang="en-US" sz="1000" dirty="0"/>
              <a:t>-Csv -Delimiter " " </a:t>
            </a:r>
          </a:p>
          <a:p>
            <a:endParaRPr lang="en-US" sz="1000" dirty="0"/>
          </a:p>
          <a:p>
            <a:r>
              <a:rPr lang="en-US" sz="1000" dirty="0"/>
              <a:t># Read firewall log object in Grid-View</a:t>
            </a:r>
          </a:p>
          <a:p>
            <a:r>
              <a:rPr lang="en-US" sz="1000" dirty="0"/>
              <a:t>$selected = $object | select </a:t>
            </a:r>
            <a:r>
              <a:rPr lang="en-US" sz="1000" dirty="0" err="1"/>
              <a:t>protocol,src</a:t>
            </a:r>
            <a:r>
              <a:rPr lang="en-US" sz="1000" dirty="0"/>
              <a:t>-</a:t>
            </a:r>
            <a:r>
              <a:rPr lang="en-US" sz="1000" dirty="0" err="1"/>
              <a:t>ip,dst</a:t>
            </a:r>
            <a:r>
              <a:rPr lang="en-US" sz="1000" dirty="0"/>
              <a:t>-port -Unique | </a:t>
            </a:r>
            <a:r>
              <a:rPr lang="en-US" sz="1000" dirty="0" err="1"/>
              <a:t>ogv</a:t>
            </a:r>
            <a:r>
              <a:rPr lang="en-US" sz="1000" dirty="0"/>
              <a:t> -</a:t>
            </a:r>
            <a:r>
              <a:rPr lang="en-US" sz="1000" dirty="0" err="1"/>
              <a:t>PassThru</a:t>
            </a:r>
            <a:endParaRPr lang="en-US" sz="1000" dirty="0"/>
          </a:p>
          <a:p>
            <a:endParaRPr lang="en-US" sz="800" dirty="0"/>
          </a:p>
        </p:txBody>
      </p:sp>
      <p:sp>
        <p:nvSpPr>
          <p:cNvPr id="7" name="TextBox 6"/>
          <p:cNvSpPr txBox="1"/>
          <p:nvPr/>
        </p:nvSpPr>
        <p:spPr>
          <a:xfrm>
            <a:off x="4876800" y="1828800"/>
            <a:ext cx="42672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# Create a firewall rule for each Grid-View selection</a:t>
            </a:r>
          </a:p>
          <a:p>
            <a:r>
              <a:rPr lang="en-US" sz="1000" dirty="0" err="1"/>
              <a:t>foreach</a:t>
            </a:r>
            <a:r>
              <a:rPr lang="en-US" sz="1000" dirty="0"/>
              <a:t> ($item in $selected) {</a:t>
            </a:r>
          </a:p>
          <a:p>
            <a:r>
              <a:rPr lang="en-US" sz="1000" dirty="0"/>
              <a:t>    $protocol = $</a:t>
            </a:r>
            <a:r>
              <a:rPr lang="en-US" sz="1000" dirty="0" err="1"/>
              <a:t>item.protocol</a:t>
            </a:r>
            <a:endParaRPr lang="en-US" sz="1000" dirty="0"/>
          </a:p>
          <a:p>
            <a:r>
              <a:rPr lang="en-US" sz="1000" dirty="0"/>
              <a:t>    $</a:t>
            </a:r>
            <a:r>
              <a:rPr lang="en-US" sz="1000" dirty="0" err="1"/>
              <a:t>localport</a:t>
            </a:r>
            <a:r>
              <a:rPr lang="en-US" sz="1000" dirty="0"/>
              <a:t> = $item."</a:t>
            </a:r>
            <a:r>
              <a:rPr lang="en-US" sz="1000" dirty="0" err="1"/>
              <a:t>dst</a:t>
            </a:r>
            <a:r>
              <a:rPr lang="en-US" sz="1000" dirty="0"/>
              <a:t>-port"</a:t>
            </a:r>
          </a:p>
          <a:p>
            <a:r>
              <a:rPr lang="en-US" sz="1000" dirty="0"/>
              <a:t>    $</a:t>
            </a:r>
            <a:r>
              <a:rPr lang="en-US" sz="1000" dirty="0" err="1"/>
              <a:t>remoteaddress</a:t>
            </a:r>
            <a:r>
              <a:rPr lang="en-US" sz="1000" dirty="0"/>
              <a:t> = $item."</a:t>
            </a:r>
            <a:r>
              <a:rPr lang="en-US" sz="1000" dirty="0" err="1"/>
              <a:t>src-ip</a:t>
            </a:r>
            <a:r>
              <a:rPr lang="en-US" sz="1000" dirty="0"/>
              <a:t>"</a:t>
            </a:r>
          </a:p>
          <a:p>
            <a:r>
              <a:rPr lang="en-US" sz="1000" dirty="0"/>
              <a:t>    $</a:t>
            </a:r>
            <a:r>
              <a:rPr lang="en-US" sz="1000" dirty="0" err="1"/>
              <a:t>displayname</a:t>
            </a:r>
            <a:r>
              <a:rPr lang="en-US" sz="1000" dirty="0"/>
              <a:t> = "Allow $protocol $</a:t>
            </a:r>
            <a:r>
              <a:rPr lang="en-US" sz="1000" dirty="0" err="1"/>
              <a:t>localport</a:t>
            </a:r>
            <a:r>
              <a:rPr lang="en-US" sz="1000" dirty="0"/>
              <a:t> Inbound from $</a:t>
            </a:r>
            <a:r>
              <a:rPr lang="en-US" sz="1000" dirty="0" err="1"/>
              <a:t>remoteaddress</a:t>
            </a:r>
            <a:r>
              <a:rPr lang="en-US" sz="1000" dirty="0"/>
              <a:t>"</a:t>
            </a:r>
          </a:p>
          <a:p>
            <a:r>
              <a:rPr lang="en-US" sz="1000" dirty="0"/>
              <a:t>    New-</a:t>
            </a:r>
            <a:r>
              <a:rPr lang="en-US" sz="1000" dirty="0" err="1"/>
              <a:t>NetFirewallRule</a:t>
            </a:r>
            <a:r>
              <a:rPr lang="en-US" sz="1000" dirty="0"/>
              <a:t> -Action Allow `</a:t>
            </a:r>
          </a:p>
          <a:p>
            <a:r>
              <a:rPr lang="en-US" sz="1000" dirty="0"/>
              <a:t>     -Protocol $protocol `</a:t>
            </a:r>
          </a:p>
          <a:p>
            <a:r>
              <a:rPr lang="en-US" sz="1000" dirty="0"/>
              <a:t>     -</a:t>
            </a:r>
            <a:r>
              <a:rPr lang="en-US" sz="1000" dirty="0" err="1"/>
              <a:t>LocalPort</a:t>
            </a:r>
            <a:r>
              <a:rPr lang="en-US" sz="1000" dirty="0"/>
              <a:t> $</a:t>
            </a:r>
            <a:r>
              <a:rPr lang="en-US" sz="1000" dirty="0" err="1"/>
              <a:t>localport</a:t>
            </a:r>
            <a:r>
              <a:rPr lang="en-US" sz="1000" dirty="0"/>
              <a:t> `</a:t>
            </a:r>
          </a:p>
          <a:p>
            <a:r>
              <a:rPr lang="en-US" sz="1000" dirty="0"/>
              <a:t>     -Direction Inbound `</a:t>
            </a:r>
          </a:p>
          <a:p>
            <a:r>
              <a:rPr lang="en-US" sz="1000" dirty="0"/>
              <a:t>     -</a:t>
            </a:r>
            <a:r>
              <a:rPr lang="en-US" sz="1000" dirty="0" err="1"/>
              <a:t>RemoteAddress</a:t>
            </a:r>
            <a:r>
              <a:rPr lang="en-US" sz="1000" dirty="0"/>
              <a:t> $</a:t>
            </a:r>
            <a:r>
              <a:rPr lang="en-US" sz="1000" dirty="0" err="1"/>
              <a:t>remoteaddress</a:t>
            </a:r>
            <a:r>
              <a:rPr lang="en-US" sz="1000" dirty="0"/>
              <a:t> `</a:t>
            </a:r>
          </a:p>
          <a:p>
            <a:r>
              <a:rPr lang="en-US" sz="1000" dirty="0"/>
              <a:t>     -</a:t>
            </a:r>
            <a:r>
              <a:rPr lang="en-US" sz="1000" dirty="0" err="1"/>
              <a:t>DisplayName</a:t>
            </a:r>
            <a:r>
              <a:rPr lang="en-US" sz="1000" dirty="0"/>
              <a:t> $</a:t>
            </a:r>
            <a:r>
              <a:rPr lang="en-US" sz="1000" dirty="0" err="1"/>
              <a:t>displayname</a:t>
            </a:r>
            <a:endParaRPr lang="en-US" sz="1000" dirty="0"/>
          </a:p>
          <a:p>
            <a:r>
              <a:rPr lang="en-US" sz="1000" dirty="0"/>
              <a:t>}</a:t>
            </a:r>
          </a:p>
          <a:p>
            <a:endParaRPr lang="en-US" sz="1000" dirty="0"/>
          </a:p>
          <a:p>
            <a:r>
              <a:rPr lang="en-US" sz="1000" dirty="0"/>
              <a:t># View firewall rules created by this process</a:t>
            </a:r>
          </a:p>
          <a:p>
            <a:r>
              <a:rPr lang="en-US" sz="1000" dirty="0"/>
              <a:t>function get-</a:t>
            </a:r>
            <a:r>
              <a:rPr lang="en-US" sz="1000" dirty="0" err="1"/>
              <a:t>allfirewallrules</a:t>
            </a:r>
            <a:r>
              <a:rPr lang="en-US" sz="1000" dirty="0"/>
              <a:t> ($name) {</a:t>
            </a:r>
          </a:p>
          <a:p>
            <a:r>
              <a:rPr lang="en-US" sz="1000" dirty="0"/>
              <a:t>    $rules = Get-</a:t>
            </a:r>
            <a:r>
              <a:rPr lang="en-US" sz="1000" dirty="0" err="1"/>
              <a:t>NetFirewallRule</a:t>
            </a:r>
            <a:r>
              <a:rPr lang="en-US" sz="1000" dirty="0"/>
              <a:t> -</a:t>
            </a:r>
            <a:r>
              <a:rPr lang="en-US" sz="1000" dirty="0" err="1"/>
              <a:t>DisplayName</a:t>
            </a:r>
            <a:r>
              <a:rPr lang="en-US" sz="1000" dirty="0"/>
              <a:t> "$name"</a:t>
            </a:r>
          </a:p>
          <a:p>
            <a:r>
              <a:rPr lang="en-US" sz="1000" dirty="0"/>
              <a:t>    </a:t>
            </a:r>
            <a:r>
              <a:rPr lang="en-US" sz="1000" dirty="0" err="1"/>
              <a:t>foreach</a:t>
            </a:r>
            <a:r>
              <a:rPr lang="en-US" sz="1000" dirty="0"/>
              <a:t> ($rule in $rules) {</a:t>
            </a:r>
          </a:p>
          <a:p>
            <a:r>
              <a:rPr lang="en-US" sz="1000" dirty="0"/>
              <a:t>        $</a:t>
            </a:r>
            <a:r>
              <a:rPr lang="en-US" sz="1000" dirty="0" err="1"/>
              <a:t>addressfilter</a:t>
            </a:r>
            <a:r>
              <a:rPr lang="en-US" sz="1000" dirty="0"/>
              <a:t> = $rule | Get-</a:t>
            </a:r>
            <a:r>
              <a:rPr lang="en-US" sz="1000" dirty="0" err="1"/>
              <a:t>NetFirewallAddressFilter</a:t>
            </a:r>
            <a:endParaRPr lang="en-US" sz="1000" dirty="0"/>
          </a:p>
          <a:p>
            <a:r>
              <a:rPr lang="en-US" sz="1000" dirty="0"/>
              <a:t>        $</a:t>
            </a:r>
            <a:r>
              <a:rPr lang="en-US" sz="1000" dirty="0" err="1"/>
              <a:t>portfilter</a:t>
            </a:r>
            <a:r>
              <a:rPr lang="en-US" sz="1000" dirty="0"/>
              <a:t> = $rule | Get-</a:t>
            </a:r>
            <a:r>
              <a:rPr lang="en-US" sz="1000" dirty="0" err="1"/>
              <a:t>NetFirewallPortFilter</a:t>
            </a:r>
            <a:endParaRPr lang="en-US" sz="1000" dirty="0"/>
          </a:p>
          <a:p>
            <a:r>
              <a:rPr lang="en-US" sz="1000" dirty="0"/>
              <a:t>        $rule | select </a:t>
            </a:r>
            <a:r>
              <a:rPr lang="en-US" sz="1000" dirty="0" err="1"/>
              <a:t>DisplayName,Direction,Action</a:t>
            </a:r>
            <a:r>
              <a:rPr lang="en-US" sz="1000" dirty="0"/>
              <a:t>,</a:t>
            </a:r>
          </a:p>
          <a:p>
            <a:r>
              <a:rPr lang="en-US" sz="1000" dirty="0"/>
              <a:t>         @{label="</a:t>
            </a:r>
            <a:r>
              <a:rPr lang="en-US" sz="1000" dirty="0" err="1"/>
              <a:t>RemoteAddress</a:t>
            </a:r>
            <a:r>
              <a:rPr lang="en-US" sz="1000" dirty="0"/>
              <a:t>";expression={$</a:t>
            </a:r>
            <a:r>
              <a:rPr lang="en-US" sz="1000" dirty="0" err="1"/>
              <a:t>addressfilter.RemoteAddress</a:t>
            </a:r>
            <a:r>
              <a:rPr lang="en-US" sz="1000" dirty="0"/>
              <a:t>}},</a:t>
            </a:r>
          </a:p>
          <a:p>
            <a:r>
              <a:rPr lang="en-US" sz="1000" dirty="0"/>
              <a:t>         @{label="</a:t>
            </a:r>
            <a:r>
              <a:rPr lang="en-US" sz="1000" dirty="0" err="1"/>
              <a:t>Protocol";expression</a:t>
            </a:r>
            <a:r>
              <a:rPr lang="en-US" sz="1000" dirty="0"/>
              <a:t>={$</a:t>
            </a:r>
            <a:r>
              <a:rPr lang="en-US" sz="1000" dirty="0" err="1"/>
              <a:t>portfilter.Protocol</a:t>
            </a:r>
            <a:r>
              <a:rPr lang="en-US" sz="1000" dirty="0"/>
              <a:t>}},</a:t>
            </a:r>
          </a:p>
          <a:p>
            <a:r>
              <a:rPr lang="en-US" sz="1000" dirty="0"/>
              <a:t>         @{label="</a:t>
            </a:r>
            <a:r>
              <a:rPr lang="en-US" sz="1000" dirty="0" err="1"/>
              <a:t>LocalPort</a:t>
            </a:r>
            <a:r>
              <a:rPr lang="en-US" sz="1000" dirty="0"/>
              <a:t>";expression={$</a:t>
            </a:r>
            <a:r>
              <a:rPr lang="en-US" sz="1000" dirty="0" err="1"/>
              <a:t>portfilter.LocalPort</a:t>
            </a:r>
            <a:r>
              <a:rPr lang="en-US" sz="1000" dirty="0"/>
              <a:t>}}</a:t>
            </a:r>
          </a:p>
          <a:p>
            <a:r>
              <a:rPr lang="en-US" sz="1000" dirty="0"/>
              <a:t>    }</a:t>
            </a:r>
          </a:p>
          <a:p>
            <a:r>
              <a:rPr lang="en-US" sz="1000" dirty="0"/>
              <a:t>} </a:t>
            </a:r>
          </a:p>
          <a:p>
            <a:r>
              <a:rPr lang="en-US" sz="1000" dirty="0"/>
              <a:t> </a:t>
            </a:r>
          </a:p>
          <a:p>
            <a:pPr>
              <a:spcAft>
                <a:spcPts val="1200"/>
              </a:spcAft>
            </a:pPr>
            <a:endParaRPr lang="en-US" dirty="0">
              <a:latin typeface="Garamond"/>
              <a:cs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30820680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PPT Templates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1691"/>
            <a:ext cx="8001000" cy="1359909"/>
          </a:xfrm>
        </p:spPr>
        <p:txBody>
          <a:bodyPr>
            <a:normAutofit/>
          </a:bodyPr>
          <a:lstStyle/>
          <a:p>
            <a:pPr algn="l"/>
            <a:r>
              <a:rPr lang="en-US" sz="5400" b="1" dirty="0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Command Comparison</a:t>
            </a:r>
            <a:endParaRPr lang="en-US" sz="5400" b="1" i="1" dirty="0">
              <a:solidFill>
                <a:schemeClr val="accent6">
                  <a:lumMod val="75000"/>
                </a:schemeClr>
              </a:solidFill>
              <a:latin typeface="Garamond"/>
              <a:cs typeface="Garamond"/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-228600" y="1370012"/>
            <a:ext cx="9525000" cy="1588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3619" y="1472682"/>
            <a:ext cx="7036762" cy="5259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0565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PT Templates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1691"/>
            <a:ext cx="8001000" cy="1359909"/>
          </a:xfrm>
        </p:spPr>
        <p:txBody>
          <a:bodyPr>
            <a:normAutofit/>
          </a:bodyPr>
          <a:lstStyle/>
          <a:p>
            <a:pPr algn="l"/>
            <a:r>
              <a:rPr lang="en-US" sz="5400" b="1" dirty="0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Scenario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43000" y="1752600"/>
            <a:ext cx="6934200" cy="4601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3000" b="1" dirty="0">
                <a:solidFill>
                  <a:srgbClr val="E46C0A"/>
                </a:solidFill>
                <a:latin typeface="Garamond"/>
                <a:cs typeface="Garamond"/>
              </a:rPr>
              <a:t>Active servers with disabled firewalls or enabled firewalls with unrestrictive rules need appropriate rules applied without impacting applications or services.  This will be accomplished by:</a:t>
            </a:r>
          </a:p>
          <a:p>
            <a:pPr>
              <a:spcAft>
                <a:spcPts val="600"/>
              </a:spcAft>
              <a:buFont typeface="Courier New"/>
              <a:buChar char="o"/>
            </a:pPr>
            <a:r>
              <a:rPr lang="en-US" dirty="0">
                <a:latin typeface="ACaslon BoldOsF"/>
                <a:cs typeface="ACaslon BoldOsF"/>
              </a:rPr>
              <a:t> </a:t>
            </a:r>
            <a:r>
              <a:rPr lang="en-US" dirty="0">
                <a:latin typeface="Garamond"/>
                <a:cs typeface="ACaslon BoldOsF"/>
              </a:rPr>
              <a:t>Applying a firewall rule that will allow all inbound connections</a:t>
            </a:r>
          </a:p>
          <a:p>
            <a:pPr>
              <a:spcAft>
                <a:spcPts val="600"/>
              </a:spcAft>
              <a:buFont typeface="Courier New"/>
              <a:buChar char="o"/>
            </a:pPr>
            <a:r>
              <a:rPr lang="en-US" dirty="0">
                <a:latin typeface="Garamond"/>
                <a:cs typeface="ACaslon BoldOsF"/>
              </a:rPr>
              <a:t> Enabling the local software firewall</a:t>
            </a:r>
          </a:p>
          <a:p>
            <a:pPr>
              <a:spcAft>
                <a:spcPts val="600"/>
              </a:spcAft>
              <a:buFont typeface="Courier New"/>
              <a:buChar char="o"/>
            </a:pPr>
            <a:r>
              <a:rPr lang="en-US" dirty="0">
                <a:latin typeface="Garamond"/>
                <a:cs typeface="Garamond"/>
              </a:rPr>
              <a:t> Enabling logging for all successful inbound connections</a:t>
            </a:r>
          </a:p>
          <a:p>
            <a:pPr>
              <a:spcAft>
                <a:spcPts val="600"/>
              </a:spcAft>
              <a:buFont typeface="Courier New"/>
              <a:buChar char="o"/>
            </a:pPr>
            <a:r>
              <a:rPr lang="en-US" dirty="0">
                <a:latin typeface="Garamond"/>
                <a:cs typeface="Garamond"/>
              </a:rPr>
              <a:t> Parsing the firewall log to review and specify desired connections</a:t>
            </a:r>
          </a:p>
          <a:p>
            <a:pPr>
              <a:spcAft>
                <a:spcPts val="600"/>
              </a:spcAft>
              <a:buFont typeface="Courier New"/>
              <a:buChar char="o"/>
            </a:pPr>
            <a:r>
              <a:rPr lang="en-US" dirty="0">
                <a:latin typeface="Garamond"/>
                <a:cs typeface="Garamond"/>
              </a:rPr>
              <a:t> Creating explicit rules to allow only specified connections</a:t>
            </a:r>
          </a:p>
          <a:p>
            <a:pPr>
              <a:spcAft>
                <a:spcPts val="600"/>
              </a:spcAft>
              <a:buFont typeface="Courier New"/>
              <a:buChar char="o"/>
            </a:pPr>
            <a:r>
              <a:rPr lang="en-US" dirty="0">
                <a:latin typeface="Garamond"/>
                <a:cs typeface="Garamond"/>
              </a:rPr>
              <a:t> Removing the “allow all” inbound connection rule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-228600" y="1370012"/>
            <a:ext cx="9525000" cy="1588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70882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PPT Templates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1691"/>
            <a:ext cx="8001000" cy="1359909"/>
          </a:xfrm>
        </p:spPr>
        <p:txBody>
          <a:bodyPr>
            <a:normAutofit/>
          </a:bodyPr>
          <a:lstStyle/>
          <a:p>
            <a:pPr algn="l"/>
            <a:r>
              <a:rPr lang="en-US" sz="5400" b="1" dirty="0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Import Module</a:t>
            </a:r>
            <a:endParaRPr lang="en-US" sz="5400" b="1" i="1" dirty="0">
              <a:solidFill>
                <a:schemeClr val="accent6">
                  <a:lumMod val="75000"/>
                </a:schemeClr>
              </a:solidFill>
              <a:latin typeface="Garamond"/>
              <a:cs typeface="Garamond"/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-228600" y="1370012"/>
            <a:ext cx="9525000" cy="1588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952" y="1401557"/>
            <a:ext cx="7238095" cy="5447619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5334000" y="6169223"/>
            <a:ext cx="3826933" cy="307777"/>
          </a:xfrm>
          <a:prstGeom prst="rect">
            <a:avLst/>
          </a:prstGeom>
          <a:solidFill>
            <a:schemeClr val="accent6">
              <a:lumMod val="75000"/>
              <a:alpha val="70000"/>
            </a:schemeClr>
          </a:solidFill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Univers 45 Light"/>
                <a:cs typeface="Univers 45 Light"/>
              </a:rPr>
              <a:t> Download, Import, Read Rules</a:t>
            </a:r>
          </a:p>
        </p:txBody>
      </p:sp>
    </p:spTree>
    <p:extLst>
      <p:ext uri="{BB962C8B-B14F-4D97-AF65-F5344CB8AC3E}">
        <p14:creationId xmlns:p14="http://schemas.microsoft.com/office/powerpoint/2010/main" val="18237158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PPT Templates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1691"/>
            <a:ext cx="8001000" cy="1359909"/>
          </a:xfrm>
        </p:spPr>
        <p:txBody>
          <a:bodyPr>
            <a:normAutofit/>
          </a:bodyPr>
          <a:lstStyle/>
          <a:p>
            <a:pPr algn="l"/>
            <a:r>
              <a:rPr lang="en-US" sz="5400" b="1" dirty="0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Enable/Disable Logging</a:t>
            </a:r>
            <a:endParaRPr lang="en-US" sz="5400" b="1" i="1" dirty="0">
              <a:solidFill>
                <a:schemeClr val="accent6">
                  <a:lumMod val="75000"/>
                </a:schemeClr>
              </a:solidFill>
              <a:latin typeface="Garamond"/>
              <a:cs typeface="Garamond"/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-228600" y="1370012"/>
            <a:ext cx="9525000" cy="1588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88127"/>
            <a:ext cx="9144000" cy="4488873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5334000" y="6169223"/>
            <a:ext cx="3826933" cy="307777"/>
          </a:xfrm>
          <a:prstGeom prst="rect">
            <a:avLst/>
          </a:prstGeom>
          <a:solidFill>
            <a:schemeClr val="accent6">
              <a:lumMod val="75000"/>
              <a:alpha val="70000"/>
            </a:schemeClr>
          </a:solidFill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Univers 45 Light"/>
                <a:cs typeface="Univers 45 Light"/>
              </a:rPr>
              <a:t> Starting and Stopping the Log</a:t>
            </a:r>
          </a:p>
        </p:txBody>
      </p:sp>
    </p:spTree>
    <p:extLst>
      <p:ext uri="{BB962C8B-B14F-4D97-AF65-F5344CB8AC3E}">
        <p14:creationId xmlns:p14="http://schemas.microsoft.com/office/powerpoint/2010/main" val="40475515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PPT Templates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1691"/>
            <a:ext cx="8001000" cy="1359909"/>
          </a:xfrm>
        </p:spPr>
        <p:txBody>
          <a:bodyPr>
            <a:normAutofit/>
          </a:bodyPr>
          <a:lstStyle/>
          <a:p>
            <a:pPr algn="l"/>
            <a:r>
              <a:rPr lang="en-US" sz="5400" b="1" dirty="0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Enable/Disable Logging</a:t>
            </a:r>
            <a:endParaRPr lang="en-US" sz="5400" b="1" i="1" dirty="0">
              <a:solidFill>
                <a:schemeClr val="accent6">
                  <a:lumMod val="75000"/>
                </a:schemeClr>
              </a:solidFill>
              <a:latin typeface="Garamond"/>
              <a:cs typeface="Garamond"/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-228600" y="1370012"/>
            <a:ext cx="9525000" cy="1588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085" y="1687324"/>
            <a:ext cx="8756487" cy="4635787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5334000" y="6169223"/>
            <a:ext cx="3826933" cy="307777"/>
          </a:xfrm>
          <a:prstGeom prst="rect">
            <a:avLst/>
          </a:prstGeom>
          <a:solidFill>
            <a:schemeClr val="accent6">
              <a:lumMod val="75000"/>
              <a:alpha val="70000"/>
            </a:schemeClr>
          </a:solidFill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Univers 45 Light"/>
                <a:cs typeface="Univers 45 Light"/>
              </a:rPr>
              <a:t> Verifying the Logging Configuration</a:t>
            </a:r>
          </a:p>
        </p:txBody>
      </p:sp>
    </p:spTree>
    <p:extLst>
      <p:ext uri="{BB962C8B-B14F-4D97-AF65-F5344CB8AC3E}">
        <p14:creationId xmlns:p14="http://schemas.microsoft.com/office/powerpoint/2010/main" val="13515858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PPT Templates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1691"/>
            <a:ext cx="8001000" cy="1359909"/>
          </a:xfrm>
        </p:spPr>
        <p:txBody>
          <a:bodyPr>
            <a:normAutofit/>
          </a:bodyPr>
          <a:lstStyle/>
          <a:p>
            <a:pPr algn="l"/>
            <a:r>
              <a:rPr lang="en-US" sz="5400" b="1" dirty="0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Read Firewall Log</a:t>
            </a:r>
            <a:endParaRPr lang="en-US" sz="5400" b="1" i="1" dirty="0">
              <a:solidFill>
                <a:schemeClr val="accent6">
                  <a:lumMod val="75000"/>
                </a:schemeClr>
              </a:solidFill>
              <a:latin typeface="Garamond"/>
              <a:cs typeface="Garamond"/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-228600" y="1370012"/>
            <a:ext cx="9525000" cy="1588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706" y="1370012"/>
            <a:ext cx="8834588" cy="5481144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5334000" y="6169223"/>
            <a:ext cx="3826933" cy="307777"/>
          </a:xfrm>
          <a:prstGeom prst="rect">
            <a:avLst/>
          </a:prstGeom>
          <a:solidFill>
            <a:schemeClr val="accent6">
              <a:lumMod val="75000"/>
              <a:alpha val="70000"/>
            </a:schemeClr>
          </a:solidFill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Univers 45 Light"/>
                <a:cs typeface="Univers 45 Light"/>
              </a:rPr>
              <a:t> Viewing the Log Contents via BASH</a:t>
            </a:r>
          </a:p>
        </p:txBody>
      </p:sp>
    </p:spTree>
    <p:extLst>
      <p:ext uri="{BB962C8B-B14F-4D97-AF65-F5344CB8AC3E}">
        <p14:creationId xmlns:p14="http://schemas.microsoft.com/office/powerpoint/2010/main" val="21704813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PPT Templates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1691"/>
            <a:ext cx="8001000" cy="1359909"/>
          </a:xfrm>
        </p:spPr>
        <p:txBody>
          <a:bodyPr>
            <a:normAutofit/>
          </a:bodyPr>
          <a:lstStyle/>
          <a:p>
            <a:pPr algn="l"/>
            <a:r>
              <a:rPr lang="en-US" sz="5400" b="1" dirty="0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Read Firewall Log</a:t>
            </a:r>
            <a:endParaRPr lang="en-US" sz="5400" b="1" i="1" dirty="0">
              <a:solidFill>
                <a:schemeClr val="accent6">
                  <a:lumMod val="75000"/>
                </a:schemeClr>
              </a:solidFill>
              <a:latin typeface="Garamond"/>
              <a:cs typeface="Garamond"/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-228600" y="1370012"/>
            <a:ext cx="9525000" cy="1588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900" y="1409351"/>
            <a:ext cx="6858000" cy="5410898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5334000" y="6169223"/>
            <a:ext cx="3826933" cy="307777"/>
          </a:xfrm>
          <a:prstGeom prst="rect">
            <a:avLst/>
          </a:prstGeom>
          <a:solidFill>
            <a:schemeClr val="accent6">
              <a:lumMod val="75000"/>
              <a:alpha val="70000"/>
            </a:schemeClr>
          </a:solidFill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Univers 45 Light"/>
                <a:cs typeface="Univers 45 Light"/>
              </a:rPr>
              <a:t> Converting the Log to an Object in POSH</a:t>
            </a:r>
          </a:p>
        </p:txBody>
      </p:sp>
    </p:spTree>
    <p:extLst>
      <p:ext uri="{BB962C8B-B14F-4D97-AF65-F5344CB8AC3E}">
        <p14:creationId xmlns:p14="http://schemas.microsoft.com/office/powerpoint/2010/main" val="31454041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PPT Templates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1691"/>
            <a:ext cx="8001000" cy="1359909"/>
          </a:xfrm>
        </p:spPr>
        <p:txBody>
          <a:bodyPr>
            <a:normAutofit/>
          </a:bodyPr>
          <a:lstStyle/>
          <a:p>
            <a:pPr algn="l"/>
            <a:r>
              <a:rPr lang="en-US" sz="5400" b="1" dirty="0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Filter Firewall Log</a:t>
            </a:r>
            <a:endParaRPr lang="en-US" sz="5400" b="1" i="1" dirty="0">
              <a:solidFill>
                <a:schemeClr val="accent6">
                  <a:lumMod val="75000"/>
                </a:schemeClr>
              </a:solidFill>
              <a:latin typeface="Garamond"/>
              <a:cs typeface="Garamond"/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-228600" y="1370012"/>
            <a:ext cx="9525000" cy="1588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428" y="1652895"/>
            <a:ext cx="7457143" cy="4923809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5334000" y="6169223"/>
            <a:ext cx="3826933" cy="307777"/>
          </a:xfrm>
          <a:prstGeom prst="rect">
            <a:avLst/>
          </a:prstGeom>
          <a:solidFill>
            <a:schemeClr val="accent6">
              <a:lumMod val="75000"/>
              <a:alpha val="70000"/>
            </a:schemeClr>
          </a:solidFill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Univers 45 Light"/>
                <a:cs typeface="Univers 45 Light"/>
              </a:rPr>
              <a:t> Using Where to Filter the Log Object</a:t>
            </a:r>
          </a:p>
        </p:txBody>
      </p:sp>
    </p:spTree>
    <p:extLst>
      <p:ext uri="{BB962C8B-B14F-4D97-AF65-F5344CB8AC3E}">
        <p14:creationId xmlns:p14="http://schemas.microsoft.com/office/powerpoint/2010/main" val="248271937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PPT Templates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1691"/>
            <a:ext cx="8001000" cy="1359909"/>
          </a:xfrm>
        </p:spPr>
        <p:txBody>
          <a:bodyPr>
            <a:normAutofit/>
          </a:bodyPr>
          <a:lstStyle/>
          <a:p>
            <a:pPr algn="l"/>
            <a:r>
              <a:rPr lang="en-US" sz="5400" b="1" dirty="0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Create Firewall Rules</a:t>
            </a:r>
            <a:endParaRPr lang="en-US" sz="5400" b="1" i="1" dirty="0">
              <a:solidFill>
                <a:schemeClr val="accent6">
                  <a:lumMod val="75000"/>
                </a:schemeClr>
              </a:solidFill>
              <a:latin typeface="Garamond"/>
              <a:cs typeface="Garamond"/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-228600" y="1370012"/>
            <a:ext cx="9525000" cy="1588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1394129"/>
            <a:ext cx="8001000" cy="5441341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5334000" y="6169223"/>
            <a:ext cx="3826933" cy="307777"/>
          </a:xfrm>
          <a:prstGeom prst="rect">
            <a:avLst/>
          </a:prstGeom>
          <a:solidFill>
            <a:schemeClr val="accent6">
              <a:lumMod val="75000"/>
              <a:alpha val="70000"/>
            </a:schemeClr>
          </a:solidFill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Univers 45 Light"/>
                <a:cs typeface="Univers 45 Light"/>
              </a:rPr>
              <a:t> Adding/Removing Rules from the Log</a:t>
            </a:r>
          </a:p>
        </p:txBody>
      </p:sp>
    </p:spTree>
    <p:extLst>
      <p:ext uri="{BB962C8B-B14F-4D97-AF65-F5344CB8AC3E}">
        <p14:creationId xmlns:p14="http://schemas.microsoft.com/office/powerpoint/2010/main" val="66222012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PPT Templates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1691"/>
            <a:ext cx="8001000" cy="1359909"/>
          </a:xfrm>
        </p:spPr>
        <p:txBody>
          <a:bodyPr>
            <a:normAutofit/>
          </a:bodyPr>
          <a:lstStyle/>
          <a:p>
            <a:pPr algn="l"/>
            <a:r>
              <a:rPr lang="en-US" sz="5400" b="1" dirty="0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Create Firewall Rules</a:t>
            </a:r>
            <a:endParaRPr lang="en-US" sz="5400" b="1" i="1" dirty="0">
              <a:solidFill>
                <a:schemeClr val="accent6">
                  <a:lumMod val="75000"/>
                </a:schemeClr>
              </a:solidFill>
              <a:latin typeface="Garamond"/>
              <a:cs typeface="Garamond"/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-228600" y="1370012"/>
            <a:ext cx="9525000" cy="1588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243" y="1533847"/>
            <a:ext cx="8695238" cy="516190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5334000" y="6169223"/>
            <a:ext cx="3826933" cy="307777"/>
          </a:xfrm>
          <a:prstGeom prst="rect">
            <a:avLst/>
          </a:prstGeom>
          <a:solidFill>
            <a:schemeClr val="accent6">
              <a:lumMod val="75000"/>
              <a:alpha val="70000"/>
            </a:schemeClr>
          </a:solidFill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Univers 45 Light"/>
                <a:cs typeface="Univers 45 Light"/>
              </a:rPr>
              <a:t>Adding Network Range Rules Manually</a:t>
            </a:r>
          </a:p>
        </p:txBody>
      </p:sp>
    </p:spTree>
    <p:extLst>
      <p:ext uri="{BB962C8B-B14F-4D97-AF65-F5344CB8AC3E}">
        <p14:creationId xmlns:p14="http://schemas.microsoft.com/office/powerpoint/2010/main" val="100291688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PPT Templates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1691"/>
            <a:ext cx="8001000" cy="1359909"/>
          </a:xfrm>
        </p:spPr>
        <p:txBody>
          <a:bodyPr>
            <a:normAutofit/>
          </a:bodyPr>
          <a:lstStyle/>
          <a:p>
            <a:pPr algn="l"/>
            <a:r>
              <a:rPr lang="en-US" sz="5400" b="1" dirty="0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Report Firewall Rules</a:t>
            </a:r>
            <a:endParaRPr lang="en-US" sz="5400" b="1" i="1" dirty="0">
              <a:solidFill>
                <a:schemeClr val="accent6">
                  <a:lumMod val="75000"/>
                </a:schemeClr>
              </a:solidFill>
              <a:latin typeface="Garamond"/>
              <a:cs typeface="Garamond"/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-228600" y="1370012"/>
            <a:ext cx="9525000" cy="1588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1606944"/>
            <a:ext cx="6689986" cy="4767072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5334000" y="6169223"/>
            <a:ext cx="3826933" cy="307777"/>
          </a:xfrm>
          <a:prstGeom prst="rect">
            <a:avLst/>
          </a:prstGeom>
          <a:solidFill>
            <a:schemeClr val="accent6">
              <a:lumMod val="75000"/>
              <a:alpha val="70000"/>
            </a:schemeClr>
          </a:solidFill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Univers 45 Light"/>
                <a:cs typeface="Univers 45 Light"/>
              </a:rPr>
              <a:t> Verifying the Configuration</a:t>
            </a:r>
          </a:p>
        </p:txBody>
      </p:sp>
    </p:spTree>
    <p:extLst>
      <p:ext uri="{BB962C8B-B14F-4D97-AF65-F5344CB8AC3E}">
        <p14:creationId xmlns:p14="http://schemas.microsoft.com/office/powerpoint/2010/main" val="238834134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PPT Templates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1691"/>
            <a:ext cx="8001000" cy="1359909"/>
          </a:xfrm>
        </p:spPr>
        <p:txBody>
          <a:bodyPr>
            <a:normAutofit/>
          </a:bodyPr>
          <a:lstStyle/>
          <a:p>
            <a:pPr algn="l"/>
            <a:r>
              <a:rPr lang="en-US" sz="5400" b="1" dirty="0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Configuration Summary</a:t>
            </a:r>
            <a:endParaRPr lang="en-US" sz="5400" b="1" i="1" dirty="0">
              <a:solidFill>
                <a:schemeClr val="accent6">
                  <a:lumMod val="75000"/>
                </a:schemeClr>
              </a:solidFill>
              <a:latin typeface="Garamond"/>
              <a:cs typeface="Garamond"/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-228600" y="1370012"/>
            <a:ext cx="9525000" cy="1588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77714" y="1551563"/>
            <a:ext cx="7980485" cy="5293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# acquire the module</a:t>
            </a:r>
          </a:p>
          <a:p>
            <a:r>
              <a:rPr lang="en-US" sz="1000" dirty="0">
                <a:hlinkClick r:id="rId3"/>
              </a:rPr>
              <a:t>https://github.com/uthdcos/poshFirewalld</a:t>
            </a:r>
            <a:endParaRPr lang="en-US" sz="1000" dirty="0"/>
          </a:p>
          <a:p>
            <a:endParaRPr lang="en-US" sz="1000" dirty="0"/>
          </a:p>
          <a:p>
            <a:r>
              <a:rPr lang="en-US" sz="1000" dirty="0"/>
              <a:t># import the module</a:t>
            </a:r>
          </a:p>
          <a:p>
            <a:r>
              <a:rPr lang="en-US" sz="1000" dirty="0"/>
              <a:t>Import-Module /home/directory/poshFirewalld.psm1</a:t>
            </a:r>
          </a:p>
          <a:p>
            <a:endParaRPr lang="en-US" sz="1000" dirty="0"/>
          </a:p>
          <a:p>
            <a:r>
              <a:rPr lang="en-US" sz="1000" dirty="0"/>
              <a:t># check current rules</a:t>
            </a:r>
          </a:p>
          <a:p>
            <a:r>
              <a:rPr lang="en-US" sz="1000" dirty="0"/>
              <a:t>Get-</a:t>
            </a:r>
            <a:r>
              <a:rPr lang="en-US" sz="1000" dirty="0" err="1"/>
              <a:t>FirewalldRules</a:t>
            </a:r>
            <a:endParaRPr lang="en-US" sz="1000" dirty="0"/>
          </a:p>
          <a:p>
            <a:endParaRPr lang="en-US" sz="1000" dirty="0"/>
          </a:p>
          <a:p>
            <a:r>
              <a:rPr lang="en-US" sz="1000" dirty="0"/>
              <a:t># start logging</a:t>
            </a:r>
          </a:p>
          <a:p>
            <a:r>
              <a:rPr lang="en-US" sz="1000" dirty="0"/>
              <a:t>Start-</a:t>
            </a:r>
            <a:r>
              <a:rPr lang="en-US" sz="1000" dirty="0" err="1"/>
              <a:t>FirewalldLogging</a:t>
            </a:r>
            <a:endParaRPr lang="en-US" sz="1000" dirty="0"/>
          </a:p>
          <a:p>
            <a:endParaRPr lang="en-US" sz="1000" dirty="0"/>
          </a:p>
          <a:p>
            <a:r>
              <a:rPr lang="en-US" sz="1000" dirty="0"/>
              <a:t># stop logging after desired traffic has been generated</a:t>
            </a:r>
          </a:p>
          <a:p>
            <a:r>
              <a:rPr lang="en-US" sz="1000" dirty="0"/>
              <a:t>Stop-</a:t>
            </a:r>
            <a:r>
              <a:rPr lang="en-US" sz="1000" dirty="0" err="1"/>
              <a:t>FirewalldLogging</a:t>
            </a:r>
            <a:endParaRPr lang="en-US" sz="1000" dirty="0"/>
          </a:p>
          <a:p>
            <a:endParaRPr lang="en-US" sz="1000" dirty="0"/>
          </a:p>
          <a:p>
            <a:r>
              <a:rPr lang="en-US" sz="1000" dirty="0"/>
              <a:t># display sample of log data</a:t>
            </a:r>
          </a:p>
          <a:p>
            <a:r>
              <a:rPr lang="en-US" sz="1000" dirty="0" err="1"/>
              <a:t>grep</a:t>
            </a:r>
            <a:r>
              <a:rPr lang="en-US" sz="1000" dirty="0"/>
              <a:t> ‘kernel: </a:t>
            </a:r>
            <a:r>
              <a:rPr lang="en-US" sz="1000" dirty="0" err="1"/>
              <a:t>POSHfirewalld</a:t>
            </a:r>
            <a:r>
              <a:rPr lang="en-US" sz="1000" dirty="0"/>
              <a:t>’ /</a:t>
            </a:r>
            <a:r>
              <a:rPr lang="en-US" sz="1000" dirty="0" err="1"/>
              <a:t>var</a:t>
            </a:r>
            <a:r>
              <a:rPr lang="en-US" sz="1000" dirty="0"/>
              <a:t>/log/messages | tail -10</a:t>
            </a:r>
          </a:p>
          <a:p>
            <a:endParaRPr lang="en-US" sz="1000" dirty="0"/>
          </a:p>
          <a:p>
            <a:r>
              <a:rPr lang="en-US" sz="1000" dirty="0"/>
              <a:t># display the log object through PowerShell</a:t>
            </a:r>
          </a:p>
          <a:p>
            <a:r>
              <a:rPr lang="en-US" sz="1000" dirty="0"/>
              <a:t>Get-</a:t>
            </a:r>
            <a:r>
              <a:rPr lang="en-US" sz="1000" dirty="0" err="1"/>
              <a:t>FirewalldLogs</a:t>
            </a:r>
            <a:r>
              <a:rPr lang="en-US" sz="1000" dirty="0"/>
              <a:t> /</a:t>
            </a:r>
            <a:r>
              <a:rPr lang="en-US" sz="1000" dirty="0" err="1"/>
              <a:t>var</a:t>
            </a:r>
            <a:r>
              <a:rPr lang="en-US" sz="1000" dirty="0"/>
              <a:t>/log/messages | select -last 10 | Format-Table -</a:t>
            </a:r>
            <a:r>
              <a:rPr lang="en-US" sz="1000" dirty="0" err="1"/>
              <a:t>autosize</a:t>
            </a:r>
            <a:endParaRPr lang="en-US" sz="1000" dirty="0"/>
          </a:p>
          <a:p>
            <a:endParaRPr lang="en-US" sz="1000" dirty="0"/>
          </a:p>
          <a:p>
            <a:r>
              <a:rPr lang="en-US" sz="1000" dirty="0"/>
              <a:t># filter firewall log object for SSH and HTTP only; create rules from results</a:t>
            </a:r>
          </a:p>
          <a:p>
            <a:r>
              <a:rPr lang="en-US" sz="1000" dirty="0"/>
              <a:t>Get-</a:t>
            </a:r>
            <a:r>
              <a:rPr lang="en-US" sz="1000" dirty="0" err="1"/>
              <a:t>FirewalldLogs</a:t>
            </a:r>
            <a:r>
              <a:rPr lang="en-US" sz="1000" dirty="0"/>
              <a:t> /</a:t>
            </a:r>
            <a:r>
              <a:rPr lang="en-US" sz="1000" dirty="0" err="1"/>
              <a:t>var</a:t>
            </a:r>
            <a:r>
              <a:rPr lang="en-US" sz="1000" dirty="0"/>
              <a:t>/log/messages | where {$_.DPT -</a:t>
            </a:r>
            <a:r>
              <a:rPr lang="en-US" sz="1000" dirty="0" err="1"/>
              <a:t>eq</a:t>
            </a:r>
            <a:r>
              <a:rPr lang="en-US" sz="1000" dirty="0"/>
              <a:t> “22” -or $_.DPT -</a:t>
            </a:r>
            <a:r>
              <a:rPr lang="en-US" sz="1000" dirty="0" err="1"/>
              <a:t>eq</a:t>
            </a:r>
            <a:r>
              <a:rPr lang="en-US" sz="1000" dirty="0"/>
              <a:t> “80”} | New-</a:t>
            </a:r>
            <a:r>
              <a:rPr lang="en-US" sz="1000" dirty="0" err="1"/>
              <a:t>FirewalldRule</a:t>
            </a:r>
            <a:endParaRPr lang="en-US" sz="1000" dirty="0"/>
          </a:p>
          <a:p>
            <a:endParaRPr lang="en-US" sz="1000" dirty="0"/>
          </a:p>
          <a:p>
            <a:r>
              <a:rPr lang="en-US" sz="1000" dirty="0"/>
              <a:t># remove the same rules created above</a:t>
            </a:r>
          </a:p>
          <a:p>
            <a:r>
              <a:rPr lang="en-US" sz="1000" dirty="0"/>
              <a:t>Get-</a:t>
            </a:r>
            <a:r>
              <a:rPr lang="en-US" sz="1000" dirty="0" err="1"/>
              <a:t>FirewalldLogs</a:t>
            </a:r>
            <a:r>
              <a:rPr lang="en-US" sz="1000" dirty="0"/>
              <a:t> /</a:t>
            </a:r>
            <a:r>
              <a:rPr lang="en-US" sz="1000" dirty="0" err="1"/>
              <a:t>var</a:t>
            </a:r>
            <a:r>
              <a:rPr lang="en-US" sz="1000" dirty="0"/>
              <a:t>/log/messages | where {$_.DPT -</a:t>
            </a:r>
            <a:r>
              <a:rPr lang="en-US" sz="1000" dirty="0" err="1"/>
              <a:t>eq</a:t>
            </a:r>
            <a:r>
              <a:rPr lang="en-US" sz="1000" dirty="0"/>
              <a:t> “22” -or $_.DPT -</a:t>
            </a:r>
            <a:r>
              <a:rPr lang="en-US" sz="1000" dirty="0" err="1"/>
              <a:t>eq</a:t>
            </a:r>
            <a:r>
              <a:rPr lang="en-US" sz="1000" dirty="0"/>
              <a:t> “80”} | Remove-</a:t>
            </a:r>
            <a:r>
              <a:rPr lang="en-US" sz="1000" dirty="0" err="1"/>
              <a:t>FirewalldRule</a:t>
            </a:r>
            <a:endParaRPr lang="en-US" sz="1000" dirty="0"/>
          </a:p>
          <a:p>
            <a:endParaRPr lang="en-US" sz="1000" dirty="0"/>
          </a:p>
          <a:p>
            <a:r>
              <a:rPr lang="en-US" sz="1000" dirty="0"/>
              <a:t># create manual firewall entries specifying a range with CIDR</a:t>
            </a:r>
          </a:p>
          <a:p>
            <a:r>
              <a:rPr lang="en-US" sz="1000" dirty="0"/>
              <a:t>New-</a:t>
            </a:r>
            <a:r>
              <a:rPr lang="en-US" sz="1000" dirty="0" err="1"/>
              <a:t>FirewalldRule</a:t>
            </a:r>
            <a:r>
              <a:rPr lang="en-US" sz="1000" dirty="0"/>
              <a:t> -SRC 129.106.0.0 -CIDR 16 -PROTO </a:t>
            </a:r>
            <a:r>
              <a:rPr lang="en-US" sz="1000" dirty="0" err="1"/>
              <a:t>tcp</a:t>
            </a:r>
            <a:r>
              <a:rPr lang="en-US" sz="1000" dirty="0"/>
              <a:t> -DPT 80</a:t>
            </a:r>
          </a:p>
          <a:p>
            <a:r>
              <a:rPr lang="en-US" sz="1000" dirty="0"/>
              <a:t>New-</a:t>
            </a:r>
            <a:r>
              <a:rPr lang="en-US" sz="1000" dirty="0" err="1"/>
              <a:t>FirewalldRule</a:t>
            </a:r>
            <a:r>
              <a:rPr lang="en-US" sz="1000" dirty="0"/>
              <a:t> -SRC 129.106.0.0 -CIDR 16 -PROTO </a:t>
            </a:r>
            <a:r>
              <a:rPr lang="en-US" sz="1000" dirty="0" err="1"/>
              <a:t>tcp</a:t>
            </a:r>
            <a:r>
              <a:rPr lang="en-US" sz="1000" dirty="0"/>
              <a:t> -DPT 22</a:t>
            </a:r>
          </a:p>
          <a:p>
            <a:r>
              <a:rPr lang="en-US" sz="1000" dirty="0"/>
              <a:t>New-</a:t>
            </a:r>
            <a:r>
              <a:rPr lang="en-US" sz="1000" dirty="0" err="1"/>
              <a:t>FirewalldRule</a:t>
            </a:r>
            <a:r>
              <a:rPr lang="en-US" sz="1000" dirty="0"/>
              <a:t> -SRC 139.52.0.0 -CIDR 16 -PROTO </a:t>
            </a:r>
            <a:r>
              <a:rPr lang="en-US" sz="1000" dirty="0" err="1"/>
              <a:t>tcp</a:t>
            </a:r>
            <a:r>
              <a:rPr lang="en-US" sz="1000" dirty="0"/>
              <a:t> -DPT 80</a:t>
            </a:r>
          </a:p>
          <a:p>
            <a:r>
              <a:rPr lang="en-US" sz="1000" dirty="0"/>
              <a:t>New-</a:t>
            </a:r>
            <a:r>
              <a:rPr lang="en-US" sz="1000" dirty="0" err="1"/>
              <a:t>FirewalldRule</a:t>
            </a:r>
            <a:r>
              <a:rPr lang="en-US" sz="1000" dirty="0"/>
              <a:t> -SRC 139.52.0.0 -CIDR 16 -PROTO </a:t>
            </a:r>
            <a:r>
              <a:rPr lang="en-US" sz="1000" dirty="0" err="1"/>
              <a:t>tcp</a:t>
            </a:r>
            <a:r>
              <a:rPr lang="en-US" sz="1000" dirty="0"/>
              <a:t> -DPT 22</a:t>
            </a:r>
          </a:p>
          <a:p>
            <a:endParaRPr lang="en-US" sz="1000" dirty="0"/>
          </a:p>
          <a:p>
            <a:endParaRPr lang="en-US" sz="800" dirty="0"/>
          </a:p>
        </p:txBody>
      </p:sp>
      <p:sp>
        <p:nvSpPr>
          <p:cNvPr id="10" name="Rectangle 9"/>
          <p:cNvSpPr/>
          <p:nvPr/>
        </p:nvSpPr>
        <p:spPr>
          <a:xfrm>
            <a:off x="5334000" y="6169223"/>
            <a:ext cx="3826933" cy="307777"/>
          </a:xfrm>
          <a:prstGeom prst="rect">
            <a:avLst/>
          </a:prstGeom>
          <a:solidFill>
            <a:schemeClr val="accent6">
              <a:lumMod val="75000"/>
              <a:alpha val="70000"/>
            </a:schemeClr>
          </a:solidFill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Univers 45 Light"/>
                <a:cs typeface="Univers 45 Light"/>
              </a:rPr>
              <a:t> Powershell Cmdlets/Functions Used</a:t>
            </a:r>
          </a:p>
        </p:txBody>
      </p:sp>
    </p:spTree>
    <p:extLst>
      <p:ext uri="{BB962C8B-B14F-4D97-AF65-F5344CB8AC3E}">
        <p14:creationId xmlns:p14="http://schemas.microsoft.com/office/powerpoint/2010/main" val="13481104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PPT Templates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1691"/>
            <a:ext cx="8001000" cy="1359909"/>
          </a:xfrm>
        </p:spPr>
        <p:txBody>
          <a:bodyPr>
            <a:normAutofit/>
          </a:bodyPr>
          <a:lstStyle/>
          <a:p>
            <a:pPr algn="l"/>
            <a:r>
              <a:rPr lang="en-US" sz="5400" b="1" dirty="0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PowerShell Scripting</a:t>
            </a:r>
            <a:endParaRPr lang="en-US" sz="5400" b="1" i="1" dirty="0">
              <a:solidFill>
                <a:schemeClr val="accent6">
                  <a:lumMod val="75000"/>
                </a:schemeClr>
              </a:solidFill>
              <a:latin typeface="Garamond"/>
              <a:cs typeface="Garamond"/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-228600" y="1370012"/>
            <a:ext cx="9525000" cy="1588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3210114"/>
            <a:ext cx="2257143" cy="151428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9400" y="4953000"/>
            <a:ext cx="6152381" cy="128571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/>
          <a:srcRect r="7817" b="4308"/>
          <a:stretch/>
        </p:blipFill>
        <p:spPr>
          <a:xfrm>
            <a:off x="2828192" y="3367674"/>
            <a:ext cx="6127948" cy="127588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6"/>
          <a:srcRect r="8430" b="10405"/>
          <a:stretch/>
        </p:blipFill>
        <p:spPr>
          <a:xfrm>
            <a:off x="2828192" y="1787099"/>
            <a:ext cx="6152381" cy="1279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072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PPT Templates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1691"/>
            <a:ext cx="8001000" cy="1359909"/>
          </a:xfrm>
        </p:spPr>
        <p:txBody>
          <a:bodyPr>
            <a:normAutofit/>
          </a:bodyPr>
          <a:lstStyle/>
          <a:p>
            <a:pPr algn="l"/>
            <a:r>
              <a:rPr lang="en-US" sz="5400" b="1" dirty="0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Q &amp; A</a:t>
            </a:r>
            <a:endParaRPr lang="en-US" sz="5400" b="1" i="1" dirty="0">
              <a:solidFill>
                <a:schemeClr val="accent6">
                  <a:lumMod val="75000"/>
                </a:schemeClr>
              </a:solidFill>
              <a:latin typeface="Garamond"/>
              <a:cs typeface="Garamond"/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-228600" y="1370012"/>
            <a:ext cx="9525000" cy="1588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19150" y="2206876"/>
            <a:ext cx="7429500" cy="4308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E46C0A"/>
                </a:solidFill>
                <a:latin typeface="Garamond"/>
                <a:cs typeface="Garamond"/>
              </a:rPr>
              <a:t>PowerShell </a:t>
            </a:r>
            <a:r>
              <a:rPr lang="en-US" sz="3200" b="1" dirty="0" err="1">
                <a:solidFill>
                  <a:srgbClr val="E46C0A"/>
                </a:solidFill>
                <a:latin typeface="Garamond"/>
                <a:cs typeface="Garamond"/>
              </a:rPr>
              <a:t>Firewalld</a:t>
            </a:r>
            <a:r>
              <a:rPr lang="en-US" sz="3200" b="1" dirty="0">
                <a:solidFill>
                  <a:srgbClr val="E46C0A"/>
                </a:solidFill>
                <a:latin typeface="Garamond"/>
                <a:cs typeface="Garamond"/>
              </a:rPr>
              <a:t> Module on GitHub</a:t>
            </a:r>
          </a:p>
          <a:p>
            <a:r>
              <a:rPr lang="en-US" sz="3200" dirty="0">
                <a:latin typeface="Garamond" panose="02020404030301010803" pitchFamily="18" charset="0"/>
                <a:hlinkClick r:id="rId3"/>
              </a:rPr>
              <a:t>https://github.com/uthdcos/poshFirewalld</a:t>
            </a:r>
            <a:endParaRPr lang="en-US" sz="3200" dirty="0">
              <a:latin typeface="Garamond" panose="02020404030301010803" pitchFamily="18" charset="0"/>
            </a:endParaRPr>
          </a:p>
          <a:p>
            <a:endParaRPr lang="en-US" sz="3200" dirty="0"/>
          </a:p>
          <a:p>
            <a:r>
              <a:rPr lang="en-US" sz="3200" b="1" dirty="0">
                <a:solidFill>
                  <a:srgbClr val="E46C0A"/>
                </a:solidFill>
                <a:latin typeface="Garamond"/>
                <a:cs typeface="Garamond"/>
              </a:rPr>
              <a:t>Brian Bush</a:t>
            </a:r>
          </a:p>
          <a:p>
            <a:r>
              <a:rPr lang="en-US" sz="3200" dirty="0">
                <a:latin typeface="Garamond"/>
                <a:cs typeface="ACaslon BoldOsF"/>
                <a:hlinkClick r:id="rId4"/>
              </a:rPr>
              <a:t>brian.m.bush@uth.tmc.edu</a:t>
            </a:r>
            <a:endParaRPr lang="en-US" sz="3200" dirty="0">
              <a:latin typeface="Garamond"/>
              <a:cs typeface="ACaslon BoldOsF"/>
            </a:endParaRPr>
          </a:p>
          <a:p>
            <a:endParaRPr lang="en-US" sz="3200" dirty="0">
              <a:latin typeface="Garamond"/>
              <a:cs typeface="ACaslon BoldOsF"/>
            </a:endParaRPr>
          </a:p>
          <a:p>
            <a:r>
              <a:rPr lang="en-US" sz="3200" b="1" dirty="0">
                <a:solidFill>
                  <a:srgbClr val="E46C0A"/>
                </a:solidFill>
                <a:latin typeface="Garamond"/>
                <a:cs typeface="Garamond"/>
              </a:rPr>
              <a:t>David Renfrow</a:t>
            </a:r>
          </a:p>
          <a:p>
            <a:r>
              <a:rPr lang="en-US" sz="3200" dirty="0">
                <a:latin typeface="Garamond"/>
                <a:cs typeface="ACaslon BoldOsF"/>
                <a:hlinkClick r:id="rId5"/>
              </a:rPr>
              <a:t>david.m.renfrow@uth.tmc.edu</a:t>
            </a:r>
            <a:endParaRPr lang="en-US" sz="3200" dirty="0">
              <a:latin typeface="Garamond"/>
              <a:cs typeface="ACaslon BoldOsF"/>
            </a:endParaRPr>
          </a:p>
          <a:p>
            <a:pPr>
              <a:spcAft>
                <a:spcPts val="1200"/>
              </a:spcAft>
            </a:pPr>
            <a:endParaRPr lang="en-US" dirty="0">
              <a:latin typeface="Garamond"/>
              <a:cs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18068581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PT Templates4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1691"/>
            <a:ext cx="8001000" cy="1359909"/>
          </a:xfrm>
        </p:spPr>
        <p:txBody>
          <a:bodyPr>
            <a:normAutofit/>
          </a:bodyPr>
          <a:lstStyle/>
          <a:p>
            <a:pPr algn="l"/>
            <a:r>
              <a:rPr lang="en-US" sz="5400" b="1" dirty="0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PowerShell Scripting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19150" y="2206876"/>
            <a:ext cx="7429500" cy="4662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3200" b="1" dirty="0">
                <a:solidFill>
                  <a:srgbClr val="E46C0A"/>
                </a:solidFill>
                <a:latin typeface="Garamond"/>
                <a:cs typeface="Garamond"/>
              </a:rPr>
              <a:t>help </a:t>
            </a:r>
            <a:r>
              <a:rPr lang="en-US" sz="3200" b="1" dirty="0" err="1">
                <a:solidFill>
                  <a:srgbClr val="E46C0A"/>
                </a:solidFill>
                <a:latin typeface="Garamond"/>
                <a:cs typeface="Garamond"/>
              </a:rPr>
              <a:t>about_Modules</a:t>
            </a:r>
            <a:endParaRPr lang="en-US" sz="3200" b="1" dirty="0">
              <a:solidFill>
                <a:srgbClr val="E46C0A"/>
              </a:solidFill>
              <a:latin typeface="Garamond"/>
              <a:cs typeface="Garamond"/>
            </a:endParaRPr>
          </a:p>
          <a:p>
            <a:pPr>
              <a:spcAft>
                <a:spcPts val="1200"/>
              </a:spcAft>
            </a:pPr>
            <a:r>
              <a:rPr lang="en-US" sz="3200" b="1" dirty="0">
                <a:solidFill>
                  <a:srgbClr val="E46C0A"/>
                </a:solidFill>
                <a:latin typeface="Garamond"/>
                <a:cs typeface="Garamond"/>
              </a:rPr>
              <a:t>Get-Module -</a:t>
            </a:r>
            <a:r>
              <a:rPr lang="en-US" sz="3200" b="1" dirty="0" err="1">
                <a:solidFill>
                  <a:srgbClr val="E46C0A"/>
                </a:solidFill>
                <a:latin typeface="Garamond"/>
                <a:cs typeface="Garamond"/>
              </a:rPr>
              <a:t>ListAvailable</a:t>
            </a:r>
            <a:endParaRPr lang="en-US" sz="3200" b="1" dirty="0">
              <a:solidFill>
                <a:srgbClr val="E46C0A"/>
              </a:solidFill>
              <a:latin typeface="Garamond"/>
              <a:cs typeface="Garamond"/>
            </a:endParaRPr>
          </a:p>
          <a:p>
            <a:pPr>
              <a:spcAft>
                <a:spcPts val="1200"/>
              </a:spcAft>
            </a:pPr>
            <a:r>
              <a:rPr lang="en-US" sz="3200" b="1" dirty="0">
                <a:solidFill>
                  <a:srgbClr val="E46C0A"/>
                </a:solidFill>
                <a:latin typeface="Garamond"/>
                <a:cs typeface="Garamond"/>
              </a:rPr>
              <a:t>Get-Command -Module &lt;</a:t>
            </a:r>
            <a:r>
              <a:rPr lang="en-US" sz="3200" b="1" dirty="0" err="1">
                <a:solidFill>
                  <a:srgbClr val="E46C0A"/>
                </a:solidFill>
                <a:latin typeface="Garamond"/>
                <a:cs typeface="Garamond"/>
              </a:rPr>
              <a:t>ModuleName</a:t>
            </a:r>
            <a:r>
              <a:rPr lang="en-US" sz="3200" b="1" dirty="0">
                <a:solidFill>
                  <a:srgbClr val="E46C0A"/>
                </a:solidFill>
                <a:latin typeface="Garamond"/>
                <a:cs typeface="Garamond"/>
              </a:rPr>
              <a:t>&gt;</a:t>
            </a:r>
          </a:p>
          <a:p>
            <a:pPr lvl="1">
              <a:spcAft>
                <a:spcPts val="600"/>
              </a:spcAft>
            </a:pPr>
            <a:r>
              <a:rPr lang="en-US" sz="2800" dirty="0">
                <a:latin typeface="Garamond"/>
                <a:cs typeface="ACaslon BoldOsF"/>
              </a:rPr>
              <a:t>IE: Get-Command -Module </a:t>
            </a:r>
            <a:r>
              <a:rPr lang="en-US" sz="2800" dirty="0" err="1">
                <a:latin typeface="Garamond"/>
                <a:cs typeface="ACaslon BoldOsF"/>
              </a:rPr>
              <a:t>NetSecurity</a:t>
            </a:r>
            <a:endParaRPr lang="en-US" sz="2800" dirty="0">
              <a:latin typeface="Garamond"/>
              <a:cs typeface="ACaslon BoldOsF"/>
            </a:endParaRPr>
          </a:p>
          <a:p>
            <a:pPr>
              <a:spcAft>
                <a:spcPts val="1200"/>
              </a:spcAft>
            </a:pPr>
            <a:r>
              <a:rPr lang="en-US" sz="3200" b="1" dirty="0">
                <a:solidFill>
                  <a:srgbClr val="E46C0A"/>
                </a:solidFill>
                <a:latin typeface="Garamond"/>
                <a:cs typeface="Garamond"/>
              </a:rPr>
              <a:t>Get-Help &lt;</a:t>
            </a:r>
            <a:r>
              <a:rPr lang="en-US" sz="3200" b="1" dirty="0" err="1">
                <a:solidFill>
                  <a:srgbClr val="E46C0A"/>
                </a:solidFill>
                <a:latin typeface="Garamond"/>
                <a:cs typeface="Garamond"/>
              </a:rPr>
              <a:t>CmdletName</a:t>
            </a:r>
            <a:r>
              <a:rPr lang="en-US" sz="3200" b="1" dirty="0">
                <a:solidFill>
                  <a:srgbClr val="E46C0A"/>
                </a:solidFill>
                <a:latin typeface="Garamond"/>
                <a:cs typeface="Garamond"/>
              </a:rPr>
              <a:t>&gt; -Examples</a:t>
            </a:r>
          </a:p>
          <a:p>
            <a:pPr lvl="1">
              <a:spcAft>
                <a:spcPts val="1200"/>
              </a:spcAft>
            </a:pPr>
            <a:r>
              <a:rPr lang="en-US" sz="2800" dirty="0">
                <a:latin typeface="Garamond"/>
                <a:cs typeface="ACaslon BoldOsF"/>
              </a:rPr>
              <a:t>IE: Get-Help New-</a:t>
            </a:r>
            <a:r>
              <a:rPr lang="en-US" sz="2800" dirty="0" err="1">
                <a:latin typeface="Garamond"/>
                <a:cs typeface="ACaslon BoldOsF"/>
              </a:rPr>
              <a:t>NetFirewallRule</a:t>
            </a:r>
            <a:r>
              <a:rPr lang="en-US" sz="2800" dirty="0">
                <a:latin typeface="Garamond"/>
                <a:cs typeface="ACaslon BoldOsF"/>
              </a:rPr>
              <a:t> -Examples </a:t>
            </a:r>
            <a:endParaRPr lang="en-US" sz="2800" b="1" dirty="0">
              <a:solidFill>
                <a:srgbClr val="E46C0A"/>
              </a:solidFill>
              <a:latin typeface="Garamond"/>
              <a:cs typeface="Garamond"/>
            </a:endParaRPr>
          </a:p>
          <a:p>
            <a:pPr>
              <a:spcAft>
                <a:spcPts val="1200"/>
              </a:spcAft>
            </a:pPr>
            <a:endParaRPr lang="en-US" sz="3000" b="1" dirty="0">
              <a:solidFill>
                <a:srgbClr val="E46C0A"/>
              </a:solidFill>
              <a:latin typeface="Garamond"/>
              <a:cs typeface="Garamond"/>
            </a:endParaRPr>
          </a:p>
          <a:p>
            <a:pPr>
              <a:spcAft>
                <a:spcPts val="1200"/>
              </a:spcAft>
            </a:pPr>
            <a:endParaRPr lang="en-US" dirty="0">
              <a:latin typeface="Garamond"/>
              <a:cs typeface="Garamond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-228600" y="1370012"/>
            <a:ext cx="9525000" cy="1588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90126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PPT Templates4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1691"/>
            <a:ext cx="8001000" cy="1359909"/>
          </a:xfrm>
        </p:spPr>
        <p:txBody>
          <a:bodyPr>
            <a:normAutofit/>
          </a:bodyPr>
          <a:lstStyle/>
          <a:p>
            <a:pPr algn="l"/>
            <a:r>
              <a:rPr lang="en-US" sz="5400" b="1" dirty="0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PowerShell Scripting</a:t>
            </a:r>
            <a:endParaRPr lang="en-US" sz="5400" b="1" i="1" dirty="0">
              <a:solidFill>
                <a:schemeClr val="accent6">
                  <a:lumMod val="75000"/>
                </a:schemeClr>
              </a:solidFill>
              <a:latin typeface="Garamond"/>
              <a:cs typeface="Garamond"/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-228600" y="1370012"/>
            <a:ext cx="9525000" cy="1588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vid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6595" y="1370012"/>
            <a:ext cx="7510810" cy="5467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121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PPT Templates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1691"/>
            <a:ext cx="8001000" cy="1359909"/>
          </a:xfrm>
        </p:spPr>
        <p:txBody>
          <a:bodyPr>
            <a:normAutofit fontScale="90000"/>
          </a:bodyPr>
          <a:lstStyle/>
          <a:p>
            <a:pPr algn="l"/>
            <a:r>
              <a:rPr lang="en-US" sz="5400" b="1" dirty="0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Enable Firewall Logging</a:t>
            </a:r>
            <a:endParaRPr lang="en-US" sz="5400" b="1" i="1" dirty="0">
              <a:solidFill>
                <a:schemeClr val="accent6">
                  <a:lumMod val="75000"/>
                </a:schemeClr>
              </a:solidFill>
              <a:latin typeface="Garamond"/>
              <a:cs typeface="Garamond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334000" y="6169223"/>
            <a:ext cx="3810000" cy="307777"/>
          </a:xfrm>
          <a:prstGeom prst="rect">
            <a:avLst/>
          </a:prstGeom>
          <a:solidFill>
            <a:schemeClr val="accent6">
              <a:lumMod val="75000"/>
              <a:alpha val="70000"/>
            </a:schemeClr>
          </a:solidFill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Univers 45 Light"/>
                <a:cs typeface="Univers 45 Light"/>
              </a:rPr>
              <a:t> Viewing Current Settings</a:t>
            </a:r>
          </a:p>
        </p:txBody>
      </p:sp>
      <p:cxnSp>
        <p:nvCxnSpPr>
          <p:cNvPr id="14" name="Straight Connector 13"/>
          <p:cNvCxnSpPr/>
          <p:nvPr/>
        </p:nvCxnSpPr>
        <p:spPr>
          <a:xfrm>
            <a:off x="-228600" y="1370012"/>
            <a:ext cx="9525000" cy="1588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240" y="1893722"/>
            <a:ext cx="8190476" cy="392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5820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PPT Templates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1691"/>
            <a:ext cx="8001000" cy="1359909"/>
          </a:xfrm>
        </p:spPr>
        <p:txBody>
          <a:bodyPr>
            <a:normAutofit fontScale="90000"/>
          </a:bodyPr>
          <a:lstStyle/>
          <a:p>
            <a:pPr algn="l"/>
            <a:r>
              <a:rPr lang="en-US" sz="5400" b="1" dirty="0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Enable Firewall Logging</a:t>
            </a:r>
            <a:endParaRPr lang="en-US" sz="5400" b="1" i="1" dirty="0">
              <a:solidFill>
                <a:schemeClr val="accent6">
                  <a:lumMod val="75000"/>
                </a:schemeClr>
              </a:solidFill>
              <a:latin typeface="Garamond"/>
              <a:cs typeface="Garamond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334000" y="6169223"/>
            <a:ext cx="3810000" cy="307777"/>
          </a:xfrm>
          <a:prstGeom prst="rect">
            <a:avLst/>
          </a:prstGeom>
          <a:solidFill>
            <a:schemeClr val="accent6">
              <a:lumMod val="75000"/>
              <a:alpha val="70000"/>
            </a:schemeClr>
          </a:solidFill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Univers 45 Light"/>
                <a:cs typeface="Univers 45 Light"/>
              </a:rPr>
              <a:t> Creating ‘Allow Any’ Rule</a:t>
            </a:r>
          </a:p>
        </p:txBody>
      </p:sp>
      <p:cxnSp>
        <p:nvCxnSpPr>
          <p:cNvPr id="14" name="Straight Connector 13"/>
          <p:cNvCxnSpPr/>
          <p:nvPr/>
        </p:nvCxnSpPr>
        <p:spPr>
          <a:xfrm>
            <a:off x="-228600" y="1370012"/>
            <a:ext cx="9525000" cy="1588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44354"/>
            <a:ext cx="9144000" cy="4123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4635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PPT Templates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1691"/>
            <a:ext cx="8001000" cy="1359909"/>
          </a:xfrm>
        </p:spPr>
        <p:txBody>
          <a:bodyPr>
            <a:normAutofit fontScale="90000"/>
          </a:bodyPr>
          <a:lstStyle/>
          <a:p>
            <a:pPr algn="l"/>
            <a:r>
              <a:rPr lang="en-US" sz="5400" b="1" dirty="0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Enable Firewall Logging</a:t>
            </a:r>
            <a:endParaRPr lang="en-US" sz="5400" b="1" i="1" dirty="0">
              <a:solidFill>
                <a:schemeClr val="accent6">
                  <a:lumMod val="75000"/>
                </a:schemeClr>
              </a:solidFill>
              <a:latin typeface="Garamond"/>
              <a:cs typeface="Garamond"/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-228600" y="1370012"/>
            <a:ext cx="9525000" cy="1588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138" y="1725020"/>
            <a:ext cx="7609524" cy="4628571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5334000" y="6169223"/>
            <a:ext cx="3810000" cy="307777"/>
          </a:xfrm>
          <a:prstGeom prst="rect">
            <a:avLst/>
          </a:prstGeom>
          <a:solidFill>
            <a:schemeClr val="accent6">
              <a:lumMod val="75000"/>
              <a:alpha val="70000"/>
            </a:schemeClr>
          </a:solidFill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Univers 45 Light"/>
                <a:cs typeface="Univers 45 Light"/>
              </a:rPr>
              <a:t> Configuring and Verifying </a:t>
            </a:r>
          </a:p>
        </p:txBody>
      </p:sp>
    </p:spTree>
    <p:extLst>
      <p:ext uri="{BB962C8B-B14F-4D97-AF65-F5344CB8AC3E}">
        <p14:creationId xmlns:p14="http://schemas.microsoft.com/office/powerpoint/2010/main" val="33239353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10428</TotalTime>
  <Words>1094</Words>
  <Application>Microsoft Macintosh PowerPoint</Application>
  <PresentationFormat>On-screen Show (4:3)</PresentationFormat>
  <Paragraphs>197</Paragraphs>
  <Slides>40</Slides>
  <Notes>4</Notes>
  <HiddenSlides>0</HiddenSlides>
  <MMClips>5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7" baseType="lpstr">
      <vt:lpstr>ACaslon BoldOsF</vt:lpstr>
      <vt:lpstr>Arial</vt:lpstr>
      <vt:lpstr>Calibri</vt:lpstr>
      <vt:lpstr>Courier New</vt:lpstr>
      <vt:lpstr>Garamond</vt:lpstr>
      <vt:lpstr>Univers 45 Light</vt:lpstr>
      <vt:lpstr>Office Theme</vt:lpstr>
      <vt:lpstr>PowerPoint Presentation</vt:lpstr>
      <vt:lpstr>Managing Windows and Linux Firewalls with PowerShell</vt:lpstr>
      <vt:lpstr>Scenario</vt:lpstr>
      <vt:lpstr>PowerShell Scripting</vt:lpstr>
      <vt:lpstr>PowerShell Scripting</vt:lpstr>
      <vt:lpstr>PowerShell Scripting</vt:lpstr>
      <vt:lpstr>Enable Firewall Logging</vt:lpstr>
      <vt:lpstr>Enable Firewall Logging</vt:lpstr>
      <vt:lpstr>Enable Firewall Logging</vt:lpstr>
      <vt:lpstr>Enable Firewall Logging</vt:lpstr>
      <vt:lpstr>Firewall Log Formatting</vt:lpstr>
      <vt:lpstr>Firewall Log Formatting</vt:lpstr>
      <vt:lpstr>Firewall Log Formatting</vt:lpstr>
      <vt:lpstr>Firewall Log Formatting</vt:lpstr>
      <vt:lpstr>Firewall Log Formatting</vt:lpstr>
      <vt:lpstr>Firewall Log Formatting</vt:lpstr>
      <vt:lpstr>Use the Log Object</vt:lpstr>
      <vt:lpstr>Use the Log Object</vt:lpstr>
      <vt:lpstr>Use the Log Object</vt:lpstr>
      <vt:lpstr>Use the Log Object</vt:lpstr>
      <vt:lpstr>Use the Log Object</vt:lpstr>
      <vt:lpstr>Report Firewall Rules</vt:lpstr>
      <vt:lpstr>Report Firewall Rules</vt:lpstr>
      <vt:lpstr>Report Firewall Rules</vt:lpstr>
      <vt:lpstr>Report Firewall Rules</vt:lpstr>
      <vt:lpstr>Report Firewall Rules</vt:lpstr>
      <vt:lpstr>Report Firewall Rules</vt:lpstr>
      <vt:lpstr>Configuration Summary</vt:lpstr>
      <vt:lpstr>Command Comparison</vt:lpstr>
      <vt:lpstr>Import Module</vt:lpstr>
      <vt:lpstr>Enable/Disable Logging</vt:lpstr>
      <vt:lpstr>Enable/Disable Logging</vt:lpstr>
      <vt:lpstr>Read Firewall Log</vt:lpstr>
      <vt:lpstr>Read Firewall Log</vt:lpstr>
      <vt:lpstr>Filter Firewall Log</vt:lpstr>
      <vt:lpstr>Create Firewall Rules</vt:lpstr>
      <vt:lpstr>Create Firewall Rules</vt:lpstr>
      <vt:lpstr>Report Firewall Rules</vt:lpstr>
      <vt:lpstr>Configuration Summary</vt:lpstr>
      <vt:lpstr>Q &amp; A</vt:lpstr>
    </vt:vector>
  </TitlesOfParts>
  <Company>The University of Texas Health Science Center at Hou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Lauren Laman</dc:creator>
  <cp:lastModifiedBy>Microsoft Office User</cp:lastModifiedBy>
  <cp:revision>96</cp:revision>
  <cp:lastPrinted>2010-08-03T18:18:27Z</cp:lastPrinted>
  <dcterms:created xsi:type="dcterms:W3CDTF">2010-08-03T17:41:30Z</dcterms:created>
  <dcterms:modified xsi:type="dcterms:W3CDTF">2019-04-11T19:31:36Z</dcterms:modified>
</cp:coreProperties>
</file>